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37"/>
  </p:notesMasterIdLst>
  <p:sldIdLst>
    <p:sldId id="256" r:id="rId3"/>
    <p:sldId id="257" r:id="rId4"/>
    <p:sldId id="258" r:id="rId5"/>
    <p:sldId id="283" r:id="rId6"/>
    <p:sldId id="262" r:id="rId7"/>
    <p:sldId id="263" r:id="rId8"/>
    <p:sldId id="264" r:id="rId9"/>
    <p:sldId id="265" r:id="rId10"/>
    <p:sldId id="266" r:id="rId11"/>
    <p:sldId id="260" r:id="rId12"/>
    <p:sldId id="315" r:id="rId13"/>
    <p:sldId id="316" r:id="rId14"/>
    <p:sldId id="311" r:id="rId15"/>
    <p:sldId id="309" r:id="rId16"/>
    <p:sldId id="312" r:id="rId17"/>
    <p:sldId id="286" r:id="rId18"/>
    <p:sldId id="285" r:id="rId19"/>
    <p:sldId id="287" r:id="rId20"/>
    <p:sldId id="284" r:id="rId21"/>
    <p:sldId id="302" r:id="rId22"/>
    <p:sldId id="303" r:id="rId23"/>
    <p:sldId id="305" r:id="rId24"/>
    <p:sldId id="306" r:id="rId25"/>
    <p:sldId id="313" r:id="rId26"/>
    <p:sldId id="314" r:id="rId27"/>
    <p:sldId id="271" r:id="rId28"/>
    <p:sldId id="272" r:id="rId29"/>
    <p:sldId id="273" r:id="rId30"/>
    <p:sldId id="274" r:id="rId31"/>
    <p:sldId id="275" r:id="rId32"/>
    <p:sldId id="304" r:id="rId33"/>
    <p:sldId id="277" r:id="rId34"/>
    <p:sldId id="317" r:id="rId35"/>
    <p:sldId id="308" r:id="rId36"/>
  </p:sldIdLst>
  <p:sldSz cx="24384000" cy="13716000"/>
  <p:notesSz cx="6858000" cy="9144000"/>
  <p:embeddedFontLst>
    <p:embeddedFont>
      <p:font typeface="Calibri" panose="020F0502020204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277E29C-0853-436D-A1B2-BBB4C32759A0}">
          <p14:sldIdLst>
            <p14:sldId id="256"/>
            <p14:sldId id="257"/>
            <p14:sldId id="258"/>
            <p14:sldId id="283"/>
            <p14:sldId id="262"/>
            <p14:sldId id="263"/>
            <p14:sldId id="264"/>
            <p14:sldId id="265"/>
            <p14:sldId id="266"/>
            <p14:sldId id="260"/>
            <p14:sldId id="315"/>
            <p14:sldId id="316"/>
            <p14:sldId id="311"/>
            <p14:sldId id="309"/>
            <p14:sldId id="312"/>
            <p14:sldId id="286"/>
            <p14:sldId id="285"/>
            <p14:sldId id="287"/>
            <p14:sldId id="284"/>
            <p14:sldId id="302"/>
            <p14:sldId id="303"/>
            <p14:sldId id="305"/>
            <p14:sldId id="306"/>
            <p14:sldId id="313"/>
            <p14:sldId id="314"/>
            <p14:sldId id="271"/>
            <p14:sldId id="272"/>
            <p14:sldId id="273"/>
            <p14:sldId id="274"/>
            <p14:sldId id="275"/>
            <p14:sldId id="304"/>
            <p14:sldId id="277"/>
            <p14:sldId id="317"/>
            <p14:sldId id="308"/>
          </p14:sldIdLst>
        </p14:section>
      </p14:sectionLst>
    </p:ext>
    <p:ext uri="{EFAFB233-063F-42B5-8137-9DF3F51BA10A}">
      <p15:sldGuideLst xmlns:p15="http://schemas.microsoft.com/office/powerpoint/2012/main">
        <p15:guide id="1" orient="horz" pos="4320">
          <p15:clr>
            <a:srgbClr val="A4A3A4"/>
          </p15:clr>
        </p15:guide>
        <p15:guide id="2" pos="12456">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5UnYxJm/6ZipBZmlKW8It79nH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BFFFA3-CEA5-44BE-BE39-C2EEEC3C9947}" v="26" dt="2022-11-17T03:10:39.784"/>
  </p1510:revLst>
</p1510:revInfo>
</file>

<file path=ppt/tableStyles.xml><?xml version="1.0" encoding="utf-8"?>
<a:tblStyleLst xmlns:a="http://schemas.openxmlformats.org/drawingml/2006/main" def="{D075E5AE-EA41-4D2C-A210-C8C2DE2A16CF}">
  <a:tblStyle styleId="{D075E5AE-EA41-4D2C-A210-C8C2DE2A16CF}" styleName="Table_0">
    <a:wholeTbl>
      <a:tcTxStyle b="off"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E3E5E8"/>
          </a:solidFill>
        </a:fill>
      </a:tcStyle>
    </a:band2H>
    <a:band1V>
      <a:tcTxStyle/>
      <a:tcStyle>
        <a:tcBdr/>
      </a:tcStyle>
    </a:band1V>
    <a:band2V>
      <a:tcTxStyle/>
      <a:tcStyle>
        <a:tcBdr/>
      </a:tcStyle>
    </a:band2V>
    <a:lastCol>
      <a:tcTxStyle/>
      <a:tcStyle>
        <a:tcBdr/>
      </a:tcStyle>
    </a:lastCol>
    <a:firstCol>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381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381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381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42" autoAdjust="0"/>
  </p:normalViewPr>
  <p:slideViewPr>
    <p:cSldViewPr snapToGrid="0">
      <p:cViewPr varScale="1">
        <p:scale>
          <a:sx n="30" d="100"/>
          <a:sy n="30" d="100"/>
        </p:scale>
        <p:origin x="884" y="52"/>
      </p:cViewPr>
      <p:guideLst>
        <p:guide orient="horz" pos="4320"/>
        <p:guide pos="12456"/>
      </p:guideLst>
    </p:cSldViewPr>
  </p:slideViewPr>
  <p:notesTextViewPr>
    <p:cViewPr>
      <p:scale>
        <a:sx n="1" d="1"/>
        <a:sy n="1" d="1"/>
      </p:scale>
      <p:origin x="0" y="0"/>
    </p:cViewPr>
  </p:notesTextViewPr>
  <p:sorterViewPr>
    <p:cViewPr>
      <p:scale>
        <a:sx n="30" d="100"/>
        <a:sy n="30" d="100"/>
      </p:scale>
      <p:origin x="0" y="-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5e7e72aa0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g15e7e72aa08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16063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Engineering equitable software requires conscious effort. It is not simple enough to take on a motto like “don’t be evil” or “do the right thing,” when it is often difficult to fully comprehend the societal impacts of our technical decisions. Moreover, even when we do see a clear potential harm to some portion of the population, taking corrective action can be challenging. </a:t>
            </a:r>
          </a:p>
          <a:p>
            <a:endParaRPr lang="en-US" dirty="0"/>
          </a:p>
        </p:txBody>
      </p:sp>
    </p:spTree>
    <p:extLst>
      <p:ext uri="{BB962C8B-B14F-4D97-AF65-F5344CB8AC3E}">
        <p14:creationId xmlns:p14="http://schemas.microsoft.com/office/powerpoint/2010/main" val="218713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Red-lining was the policy of marking certain neighborhoods as “high-risk” areas.  The effect was that banks would not lend to you if you lived in those areas.   So you were permanently disadvantaged if you lived there: you couldn’t get a mortgage; you couldn’t get a loan to start a business, etc.   This led to racial segregation and social unrest.  Redlining was outlawed in 1968, but its effects still linger.</a:t>
            </a:r>
          </a:p>
          <a:p>
            <a:endParaRPr lang="en-US" dirty="0"/>
          </a:p>
          <a:p>
            <a:r>
              <a:rPr lang="en-US" dirty="0"/>
              <a:t>On a much smaller scale, I am told that American Express discovered that if you used felt pads on the bottoms of your chairs, you were more likely to pay your bills on time.  I don’t know if this story is true, but if it were, would it be justified as a basis for making a credit decision?  </a:t>
            </a:r>
          </a:p>
          <a:p>
            <a:endParaRPr lang="en-US" dirty="0"/>
          </a:p>
        </p:txBody>
      </p:sp>
    </p:spTree>
    <p:extLst>
      <p:ext uri="{BB962C8B-B14F-4D97-AF65-F5344CB8AC3E}">
        <p14:creationId xmlns:p14="http://schemas.microsoft.com/office/powerpoint/2010/main" val="342839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another example I learned about recently.  Automated alt-text systems intersect with a wide variety of social issues.  The words you use can often offend people.  Sometimes people will be offended no matter what words you choose.   If computers generate text for captions and the like, how do you reconcile these conflicting values.</a:t>
            </a:r>
          </a:p>
        </p:txBody>
      </p:sp>
    </p:spTree>
    <p:extLst>
      <p:ext uri="{BB962C8B-B14F-4D97-AF65-F5344CB8AC3E}">
        <p14:creationId xmlns:p14="http://schemas.microsoft.com/office/powerpoint/2010/main" val="225635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Given all those potentials for harm, how can we make progress?  How do we start analyzing a piece of software for its potential harms and benefits?</a:t>
            </a:r>
          </a:p>
          <a:p>
            <a:endParaRPr lang="en-US" dirty="0"/>
          </a:p>
        </p:txBody>
      </p:sp>
    </p:spTree>
    <p:extLst>
      <p:ext uri="{BB962C8B-B14F-4D97-AF65-F5344CB8AC3E}">
        <p14:creationId xmlns:p14="http://schemas.microsoft.com/office/powerpoint/2010/main" val="57582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dirty="0"/>
              <a:t>Similarly, when we are trying to become excited about some software project and its potential for good, we might think about the potential for our software to make people’s jobs easier and make people happier, broadly amplifying positive behavior for our users and the general public. </a:t>
            </a:r>
            <a:endParaRPr lang="en-US" dirty="0"/>
          </a:p>
          <a:p>
            <a:endParaRPr lang="en-US" dirty="0"/>
          </a:p>
          <a:p>
            <a:r>
              <a:rPr lang="en-US" dirty="0"/>
              <a:t>If </a:t>
            </a:r>
            <a:r>
              <a:rPr dirty="0"/>
              <a:t>we identify these goals, we can evaluate them as part of our software quality process</a:t>
            </a:r>
          </a:p>
        </p:txBody>
      </p:sp>
    </p:spTree>
    <p:extLst>
      <p:ext uri="{BB962C8B-B14F-4D97-AF65-F5344CB8AC3E}">
        <p14:creationId xmlns:p14="http://schemas.microsoft.com/office/powerpoint/2010/main" val="59625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rPr dirty="0"/>
              <a:t>So, when considering that we want to do no harm to the public interest, we might consider asking ourselves questions like this:</a:t>
            </a:r>
            <a:endParaRPr lang="en-US" dirty="0"/>
          </a:p>
          <a:p>
            <a:endParaRPr dirty="0"/>
          </a:p>
          <a:p>
            <a:r>
              <a:rPr dirty="0"/>
              <a:t>If there’s a bug in my software, what could be the resulting impact? What parts of my software will be most likely to have negative human impacts if buggy, and how do we test that part most effectively?</a:t>
            </a:r>
            <a:endParaRPr lang="en-US" dirty="0"/>
          </a:p>
          <a:p>
            <a:br>
              <a:rPr dirty="0"/>
            </a:br>
            <a:r>
              <a:rPr dirty="0"/>
              <a:t>Who will be the users of my software, and will it impact different users in different ways? Will my software disadvantage some users? </a:t>
            </a:r>
            <a:endParaRPr lang="en-US" dirty="0"/>
          </a:p>
          <a:p>
            <a:endParaRPr lang="en-US" dirty="0"/>
          </a:p>
          <a:p>
            <a:r>
              <a:rPr dirty="0"/>
              <a:t>Will there be a negative impact on people who do NOT use my software, for instance through climate, or through social forces?</a:t>
            </a:r>
          </a:p>
        </p:txBody>
      </p:sp>
    </p:spTree>
    <p:extLst>
      <p:ext uri="{BB962C8B-B14F-4D97-AF65-F5344CB8AC3E}">
        <p14:creationId xmlns:p14="http://schemas.microsoft.com/office/powerpoint/2010/main" val="361411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dirty="0"/>
              <a:t>Value-sensitive design is an approach to guide the design of technology while considering the impact of the technology on a variety of core human values. This approach can help us to identify unintended consequences of our software, which we can then begin to reason about. </a:t>
            </a:r>
            <a:endParaRPr lang="en-US" dirty="0"/>
          </a:p>
          <a:p>
            <a:endParaRPr lang="en-US" dirty="0"/>
          </a:p>
          <a:p>
            <a:r>
              <a:rPr dirty="0"/>
              <a:t>Core values include human rights, accessibility, justice, privacy and human welfare, and many others. </a:t>
            </a:r>
            <a:endParaRPr lang="en-US" dirty="0"/>
          </a:p>
          <a:p>
            <a:endParaRPr lang="en-US" dirty="0"/>
          </a:p>
          <a:p>
            <a:r>
              <a:rPr dirty="0"/>
              <a:t>As we think about the software that we’re building, we can ask ourselves explicitly: how does </a:t>
            </a:r>
            <a:r>
              <a:rPr lang="en-US" dirty="0"/>
              <a:t>our software impact these values?</a:t>
            </a:r>
            <a:endParaRPr dirty="0"/>
          </a:p>
        </p:txBody>
      </p:sp>
    </p:spTree>
    <p:extLst>
      <p:ext uri="{BB962C8B-B14F-4D97-AF65-F5344CB8AC3E}">
        <p14:creationId xmlns:p14="http://schemas.microsoft.com/office/powerpoint/2010/main" val="3188315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Software Engineers are not legally held to any code of ethics, and unlike many other professionals (like lawyers, doctors, and civil engineers), we are not licensed by a professional society who holds us to ethical standards. Nonetheless, the ACM, one of the largest professional societies for computer scientists, has established a code of ethics for software engineers. This code is quite similar to those for professional engineers, and includes as the first tenet, (click) that software engineers should act consistently with the public interest - both doing no harm to the public, and hopefully doing good. </a:t>
            </a:r>
            <a:endParaRPr lang="en-US" dirty="0"/>
          </a:p>
          <a:p>
            <a:endParaRPr lang="en-US" dirty="0"/>
          </a:p>
          <a:p>
            <a:endParaRPr lang="en-US" dirty="0"/>
          </a:p>
        </p:txBody>
      </p:sp>
    </p:spTree>
    <p:extLst>
      <p:ext uri="{BB962C8B-B14F-4D97-AF65-F5344CB8AC3E}">
        <p14:creationId xmlns:p14="http://schemas.microsoft.com/office/powerpoint/2010/main" val="2086381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S</a:t>
            </a:r>
            <a:r>
              <a:rPr dirty="0"/>
              <a:t>tudies have investigated whether simply exposing engineers to this code of ethics improves ethical decision making in software development </a:t>
            </a:r>
            <a:endParaRPr lang="en-US" dirty="0"/>
          </a:p>
          <a:p>
            <a:r>
              <a:rPr lang="en-US" dirty="0"/>
              <a:t>(Click) </a:t>
            </a:r>
          </a:p>
          <a:p>
            <a:r>
              <a:rPr dirty="0"/>
              <a:t>(click), </a:t>
            </a:r>
            <a:endParaRPr lang="en-US" dirty="0"/>
          </a:p>
          <a:p>
            <a:r>
              <a:rPr dirty="0"/>
              <a:t>concluding that this code alone does not improve ethical decision making. </a:t>
            </a:r>
            <a:endParaRPr lang="en-US" dirty="0"/>
          </a:p>
          <a:p>
            <a:endParaRPr lang="en-US" dirty="0"/>
          </a:p>
          <a:p>
            <a:r>
              <a:rPr lang="en-US" dirty="0"/>
              <a:t>E</a:t>
            </a:r>
            <a:r>
              <a:rPr dirty="0"/>
              <a:t>thical decisions often involve weighing multiple trade-offs: in the case of the Citigroup tower, the engineering firm (and their client, and their insurer) had to make a difficult ethical choice: should they immediately publicly disclose the fact that a strong wind could topple the tower - clearly a concern in the public interest, or should they instead prepare with officials to perform an emergency evacuation and monitor the weather closely without informing the public about the potential hazard (which could provoke unnecessary panic)?</a:t>
            </a:r>
            <a:r>
              <a:rPr lang="en-US" dirty="0"/>
              <a:t>  A code of ethics alone does not give sufficient guidance.</a:t>
            </a:r>
            <a:endParaRPr dirty="0"/>
          </a:p>
        </p:txBody>
      </p:sp>
    </p:spTree>
    <p:extLst>
      <p:ext uri="{BB962C8B-B14F-4D97-AF65-F5344CB8AC3E}">
        <p14:creationId xmlns:p14="http://schemas.microsoft.com/office/powerpoint/2010/main" val="95446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rPr lang="en-US" dirty="0"/>
              <a:t>Areas where there are well-defined standards give the engineer more concrete guidance.  For example</a:t>
            </a:r>
            <a:r>
              <a:rPr dirty="0"/>
              <a:t>, companies constructing medical device software must now comply with well-defined standard processes for developing that software in a way that will assure safety. Simply following the standard doesn’t guarantee safety, but doing so can help to ensure that it does, while also reducing our legal and moral liabilities.</a:t>
            </a:r>
            <a:r>
              <a:rPr lang="en-US" dirty="0"/>
              <a: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aircraft software must follow a rigorous certification process. </a:t>
            </a:r>
          </a:p>
        </p:txBody>
      </p:sp>
    </p:spTree>
    <p:extLst>
      <p:ext uri="{BB962C8B-B14F-4D97-AF65-F5344CB8AC3E}">
        <p14:creationId xmlns:p14="http://schemas.microsoft.com/office/powerpoint/2010/main" val="732998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dirty="0"/>
              <a:t>For example, </a:t>
            </a:r>
            <a:r>
              <a:rPr lang="en-US" dirty="0"/>
              <a:t>in </a:t>
            </a:r>
            <a:r>
              <a:rPr dirty="0"/>
              <a:t>the case of Domino’s unwillingness to comply with the ADA</a:t>
            </a:r>
            <a:r>
              <a:rPr lang="en-US" dirty="0"/>
              <a:t>,</a:t>
            </a:r>
            <a:r>
              <a:rPr dirty="0"/>
              <a:t> </a:t>
            </a:r>
            <a:r>
              <a:rPr lang="en-US" dirty="0"/>
              <a:t>there was a standard that could have been followed: the Web Content Accessibility Guidelines (WCAG), which date from 2008– over a decade before the suit.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 court documents, Domino’s revealed it would have cost just $38,000 to resolve the raised accessibility issue</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4587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e7e72aa08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e7e72aa08_0_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e7e72aa08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5e7e72aa08_0_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5e7e72aa08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5e7e72aa08_0_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5e7e72aa08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5e7e72aa08_0_8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e7e72aa08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5e7e72aa08_0_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dirty="0"/>
              <a:t>There’s no silver bullet for ethical software development. However, hopefully now you understand better the different ways that our software can have impacts on others, and how we can reason about those implications. </a:t>
            </a:r>
          </a:p>
        </p:txBody>
      </p:sp>
    </p:spTree>
    <p:extLst>
      <p:ext uri="{BB962C8B-B14F-4D97-AF65-F5344CB8AC3E}">
        <p14:creationId xmlns:p14="http://schemas.microsoft.com/office/powerpoint/2010/main" val="2634356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en-US"/>
              <a:t>This is a particularly important topic for a class on software engineering, as 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20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In contrast to the Citigroup tower case, where the engineering firm took responsibility for the failure and rectified it, let’s consider another classic professional ethics case, this one, from software engineering. 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p>
        </p:txBody>
      </p:sp>
    </p:spTree>
    <p:extLst>
      <p:ext uri="{BB962C8B-B14F-4D97-AF65-F5344CB8AC3E}">
        <p14:creationId xmlns:p14="http://schemas.microsoft.com/office/powerpoint/2010/main" val="136604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For example: some 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Here are the results of an evaluation of one model, the COMPAS Sentencing Tool in Broward County, Florida.</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The percentage of false positives and false negatives was roughly 30% in both ways (not great, in any case!)</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But if you break down this data by race, you see that black defendants are far more likely to be falsely labeled as high risk than are white defendants.  (And vice versa: white defendants are far more likely to be falsely labeled as low risk)</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When building such tools, it’s vital to evaluate them on multiple dimensions to ensure that we are not simply re-enforcing existing biases.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OfficeDepot compete to sell the same products to the same customers. If I’m Staples, and I’m trying to draw customers who might otherwise go to one of my competitors, I might say something like… “If you live within 20 miles of OfficeMax or OfficeDepot, you will see a cheaper price, otherwise you’ll see more.” This could let me drive revenues: customers who would have gone to a competitor see my low prices, customers who don’t have an alternative will pay the slightly higher price anyway.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On the surface, this sounds fine. But: what if OfficeMax + OfficeDepot are primarily located in wealthy areas? If so, then our policy is actually saying: on the whole, charge wealthy customers less than poor customers. Whether this is an OK policy or not is a topic for a class on business ethics - what our interest as software engineers is is simply in recognizing that this could be an unintended harm.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As we build more and more complex software and in particular, machine learning models, it is also becoming increasingly important to quantify the climate impact of our software. For example, consider training GPT-3, which is the huge text-generation model that lets gmail/google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And Machine Learning is not the only application that uses huge amounts of energy (click)</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Once we recognize the potential for harm, we can consider mitigation steps like locating our data centers in regions that provide for cheap renewable energy and cooling.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  We’ll come back to this example in our next lesson.</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u="sng">
                <a:solidFill>
                  <a:schemeClr val="hlink"/>
                </a:solidFill>
                <a:hlinkClick r:id="rId3"/>
              </a:rPr>
              <a:t>http://jlsp.law.columbia.edu/2020/02/13/inaccessible-pizza-delivery-and-the-future-of-the-ada/</a:t>
            </a:r>
            <a:r>
              <a:rPr lang="en-US"/>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a:latin typeface="Helvetica Neue"/>
                <a:ea typeface="Helvetica Neue"/>
                <a:cs typeface="Helvetica Neue"/>
                <a:sym typeface="Helvetica Neue"/>
              </a:rP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5"/>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 name="Google Shape;11;p15"/>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12" name="Google Shape;12;p15"/>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9"/>
        <p:cNvGrpSpPr/>
        <p:nvPr/>
      </p:nvGrpSpPr>
      <p:grpSpPr>
        <a:xfrm>
          <a:off x="0" y="0"/>
          <a:ext cx="0" cy="0"/>
          <a:chOff x="0" y="0"/>
          <a:chExt cx="0" cy="0"/>
        </a:xfrm>
      </p:grpSpPr>
      <p:sp>
        <p:nvSpPr>
          <p:cNvPr id="50" name="Google Shape;50;p24"/>
          <p:cNvSpPr>
            <a:spLocks noGrp="1"/>
          </p:cNvSpPr>
          <p:nvPr>
            <p:ph type="pic" idx="2"/>
          </p:nvPr>
        </p:nvSpPr>
        <p:spPr>
          <a:xfrm>
            <a:off x="15760700" y="1016000"/>
            <a:ext cx="7439099" cy="5949678"/>
          </a:xfrm>
          <a:prstGeom prst="rect">
            <a:avLst/>
          </a:prstGeom>
          <a:noFill/>
          <a:ln>
            <a:noFill/>
          </a:ln>
        </p:spPr>
      </p:sp>
      <p:sp>
        <p:nvSpPr>
          <p:cNvPr id="51" name="Google Shape;51;p24"/>
          <p:cNvSpPr>
            <a:spLocks noGrp="1"/>
          </p:cNvSpPr>
          <p:nvPr>
            <p:ph type="pic" idx="3"/>
          </p:nvPr>
        </p:nvSpPr>
        <p:spPr>
          <a:xfrm>
            <a:off x="13500100" y="3978275"/>
            <a:ext cx="10439400" cy="12150181"/>
          </a:xfrm>
          <a:prstGeom prst="rect">
            <a:avLst/>
          </a:prstGeom>
          <a:noFill/>
          <a:ln>
            <a:noFill/>
          </a:ln>
        </p:spPr>
      </p:sp>
      <p:sp>
        <p:nvSpPr>
          <p:cNvPr id="52" name="Google Shape;52;p24"/>
          <p:cNvSpPr>
            <a:spLocks noGrp="1"/>
          </p:cNvSpPr>
          <p:nvPr>
            <p:ph type="pic" idx="4"/>
          </p:nvPr>
        </p:nvSpPr>
        <p:spPr>
          <a:xfrm>
            <a:off x="-139700" y="495300"/>
            <a:ext cx="16611600" cy="12458700"/>
          </a:xfrm>
          <a:prstGeom prst="rect">
            <a:avLst/>
          </a:prstGeom>
          <a:noFill/>
          <a:ln>
            <a:noFill/>
          </a:ln>
        </p:spPr>
      </p:sp>
      <p:sp>
        <p:nvSpPr>
          <p:cNvPr id="53" name="Google Shape;53;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4"/>
        <p:cNvGrpSpPr/>
        <p:nvPr/>
      </p:nvGrpSpPr>
      <p:grpSpPr>
        <a:xfrm>
          <a:off x="0" y="0"/>
          <a:ext cx="0" cy="0"/>
          <a:chOff x="0" y="0"/>
          <a:chExt cx="0" cy="0"/>
        </a:xfrm>
      </p:grpSpPr>
      <p:sp>
        <p:nvSpPr>
          <p:cNvPr id="55" name="Google Shape;55;p25"/>
          <p:cNvSpPr>
            <a:spLocks noGrp="1"/>
          </p:cNvSpPr>
          <p:nvPr>
            <p:ph type="pic" idx="2"/>
          </p:nvPr>
        </p:nvSpPr>
        <p:spPr>
          <a:xfrm>
            <a:off x="-1333500" y="-5524500"/>
            <a:ext cx="27051000" cy="21640800"/>
          </a:xfrm>
          <a:prstGeom prst="rect">
            <a:avLst/>
          </a:prstGeom>
          <a:noFill/>
          <a:ln>
            <a:noFill/>
          </a:ln>
        </p:spPr>
      </p:sp>
      <p:sp>
        <p:nvSpPr>
          <p:cNvPr id="56" name="Google Shape;56;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7"/>
        <p:cNvGrpSpPr/>
        <p:nvPr/>
      </p:nvGrpSpPr>
      <p:grpSpPr>
        <a:xfrm>
          <a:off x="0" y="0"/>
          <a:ext cx="0" cy="0"/>
          <a:chOff x="0" y="0"/>
          <a:chExt cx="0" cy="0"/>
        </a:xfrm>
      </p:grpSpPr>
      <p:sp>
        <p:nvSpPr>
          <p:cNvPr id="58" name="Google Shape;58;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39495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88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pPr defTabSz="1828800">
              <a:buClrTx/>
              <a:defRPr/>
            </a:pPr>
            <a:fld id="{07C7BFD4-467E-4EDE-93EA-052F5B39A4E5}"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295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pPr defTabSz="1828800">
              <a:buClrTx/>
              <a:defRPr/>
            </a:pPr>
            <a:fld id="{5D2A64DE-480B-420F-9649-4F8E696E08E0}"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988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88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pPr defTabSz="1828800">
              <a:buClrTx/>
              <a:defRPr/>
            </a:pPr>
            <a:fld id="{07C7BFD4-467E-4EDE-93EA-052F5B39A4E5}"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733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Mitch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88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pPr defTabSz="1828800">
              <a:buClrTx/>
              <a:defRPr/>
            </a:pPr>
            <a:fld id="{07C7BFD4-467E-4EDE-93EA-052F5B39A4E5}"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88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pPr defTabSz="1828800">
              <a:buClrTx/>
              <a:defRPr/>
            </a:pPr>
            <a:fld id="{07C7BFD4-467E-4EDE-93EA-052F5B39A4E5}"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935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88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pPr defTabSz="1828800">
              <a:buClrTx/>
              <a:defRPr/>
            </a:pPr>
            <a:fld id="{109E55A0-C911-4F03-82FC-7E5926047D46}"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47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14"/>
        <p:cNvGrpSpPr/>
        <p:nvPr/>
      </p:nvGrpSpPr>
      <p:grpSpPr>
        <a:xfrm>
          <a:off x="0" y="0"/>
          <a:ext cx="0" cy="0"/>
          <a:chOff x="0" y="0"/>
          <a:chExt cx="0" cy="0"/>
        </a:xfrm>
      </p:grpSpPr>
      <p:sp>
        <p:nvSpPr>
          <p:cNvPr id="15" name="Google Shape;15;p1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5493"/>
              </a:buClr>
              <a:buSzPts val="1800"/>
              <a:buNone/>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16" name="Google Shape;16;p1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 name="Google Shape;17;p1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1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pPr defTabSz="1828800">
              <a:buClrTx/>
              <a:defRPr/>
            </a:pPr>
            <a:fld id="{A533CBE2-D5BE-47AC-ADC2-9CDFC1D0CF90}"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382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pPr defTabSz="1828800">
              <a:buClrTx/>
              <a:defRPr/>
            </a:pPr>
            <a:fld id="{39B7EDB1-CE74-4951-85A2-0B01C2128E28}"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233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pPr defTabSz="1828800">
              <a:buClrTx/>
              <a:defRPr/>
            </a:pPr>
            <a:fld id="{2BC7EB92-A5C2-4807-A9DC-9EDE6CBFB241}"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34850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pPr defTabSz="1828800">
              <a:buClrTx/>
              <a:defRPr/>
            </a:pPr>
            <a:fld id="{2B7B7EE0-7771-4CD5-9B2B-3550753A54A1}"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7061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pPr defTabSz="1828800">
              <a:buClrTx/>
              <a:defRPr/>
            </a:pPr>
            <a:fld id="{F8B318B3-0E87-4416-A9B8-D891968C2727}"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09880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pPr defTabSz="1828800">
              <a:buClrTx/>
              <a:defRPr/>
            </a:pPr>
            <a:fld id="{EA476A42-A091-4468-A075-64A31BE59948}"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044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pPr defTabSz="1828800">
              <a:buClrTx/>
              <a:defRPr/>
            </a:pPr>
            <a:fld id="{0D3616D0-8311-4107-9726-6B805E7D05BA}"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3687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pPr defTabSz="1828800">
              <a:buClrTx/>
              <a:defRPr/>
            </a:pPr>
            <a:fld id="{3BC2557A-5C88-417A-A763-5AC779462A5F}"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02395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buClrTx/>
              <a:defRPr/>
            </a:pPr>
            <a:fld id="{86CB4B4D-7CA3-9044-876B-883B54F8677D}" type="slidenum">
              <a:rPr lang="en-US" kern="1200" smtClean="0">
                <a:solidFill>
                  <a:prstClr val="black">
                    <a:tint val="75000"/>
                  </a:prstClr>
                </a:solidFill>
                <a:latin typeface="Calibri" panose="020F0502020204030204"/>
                <a:ea typeface="+mn-ea"/>
                <a:cs typeface="+mn-cs"/>
              </a:rPr>
              <a:pPr defTabSz="109539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5522676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lvl1pPr>
              <a:defRPr>
                <a:solidFill>
                  <a:schemeClr val="accent3"/>
                </a:solidFill>
              </a:defRPr>
            </a:lvl1pPr>
          </a:lstStyle>
          <a:p>
            <a:r>
              <a:rPr dirty="0"/>
              <a:t>Title Text</a:t>
            </a:r>
          </a:p>
        </p:txBody>
      </p:sp>
      <p:sp>
        <p:nvSpPr>
          <p:cNvPr id="61" name="Body Level One…"/>
          <p:cNvSpPr txBox="1">
            <a:spLocks noGrp="1"/>
          </p:cNvSpPr>
          <p:nvPr>
            <p:ph type="body" idx="1"/>
          </p:nvPr>
        </p:nvSpPr>
        <p:spPr>
          <a:xfrm>
            <a:off x="1071565" y="3125390"/>
            <a:ext cx="17573054" cy="9376172"/>
          </a:xfrm>
          <a:prstGeom prst="rect">
            <a:avLst/>
          </a:prstGeom>
        </p:spPr>
        <p:txBody>
          <a:bodyPr/>
          <a:lstStyle>
            <a:lvl1pPr marL="514332" indent="-514332">
              <a:defRPr>
                <a:solidFill>
                  <a:schemeClr val="tx1"/>
                </a:solidFill>
              </a:defRPr>
            </a:lvl1pPr>
            <a:lvl2pPr marL="1028664" indent="-514332">
              <a:spcBef>
                <a:spcPts val="2250"/>
              </a:spcBef>
              <a:defRPr>
                <a:solidFill>
                  <a:schemeClr val="tx1"/>
                </a:solidFill>
              </a:defRPr>
            </a:lvl2pPr>
            <a:lvl3pPr marL="1414412" indent="-514332">
              <a:spcBef>
                <a:spcPts val="1124"/>
              </a:spcBef>
              <a:defRPr sz="5624">
                <a:solidFill>
                  <a:schemeClr val="tx1"/>
                </a:solidFill>
              </a:defRPr>
            </a:lvl3pPr>
            <a:lvl4pPr marL="1800160" indent="-514332">
              <a:spcBef>
                <a:spcPts val="0"/>
              </a:spcBef>
              <a:defRPr sz="5624">
                <a:solidFill>
                  <a:schemeClr val="tx1"/>
                </a:solidFill>
              </a:defRPr>
            </a:lvl4pPr>
            <a:lvl5pPr marL="2185910" indent="-514332">
              <a:spcBef>
                <a:spcPts val="0"/>
              </a:spcBef>
              <a:defRPr sz="5624">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 name="Slide Number"/>
          <p:cNvSpPr txBox="1">
            <a:spLocks noGrp="1"/>
          </p:cNvSpPr>
          <p:nvPr>
            <p:ph type="sldNum" sz="quarter" idx="2"/>
          </p:nvPr>
        </p:nvSpPr>
        <p:spPr>
          <a:xfrm>
            <a:off x="30894720" y="12810497"/>
            <a:ext cx="556776" cy="548318"/>
          </a:xfrm>
          <a:prstGeom prst="rect">
            <a:avLst/>
          </a:prstGeom>
        </p:spPr>
        <p:txBody>
          <a:bodyPr/>
          <a:lstStyle/>
          <a:p>
            <a:pPr defTabSz="1095390">
              <a:buClrTx/>
              <a:defRPr/>
            </a:pPr>
            <a:fld id="{86CB4B4D-7CA3-9044-876B-883B54F8677D}" type="slidenum">
              <a:rPr lang="en-US" kern="1200" smtClean="0">
                <a:solidFill>
                  <a:prstClr val="black">
                    <a:tint val="75000"/>
                  </a:prstClr>
                </a:solidFill>
                <a:latin typeface="Calibri" panose="020F0502020204030204"/>
                <a:ea typeface="+mn-ea"/>
                <a:cs typeface="+mn-cs"/>
              </a:rPr>
              <a:pPr defTabSz="109539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02292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17"/>
          <p:cNvSpPr>
            <a:spLocks noGrp="1"/>
          </p:cNvSpPr>
          <p:nvPr>
            <p:ph type="pic" idx="2"/>
          </p:nvPr>
        </p:nvSpPr>
        <p:spPr>
          <a:xfrm>
            <a:off x="-1155700" y="-1295400"/>
            <a:ext cx="26746200" cy="16018933"/>
          </a:xfrm>
          <a:prstGeom prst="rect">
            <a:avLst/>
          </a:prstGeom>
          <a:noFill/>
          <a:ln>
            <a:noFill/>
          </a:ln>
        </p:spPr>
      </p:sp>
      <p:sp>
        <p:nvSpPr>
          <p:cNvPr id="21" name="Google Shape;21;p17"/>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22" name="Google Shape;22;p17"/>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17"/>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1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7" y="2574993"/>
            <a:ext cx="21971006" cy="4648202"/>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21" hasCustomPrompt="1"/>
          </p:nvPr>
        </p:nvSpPr>
        <p:spPr>
          <a:xfrm>
            <a:off x="1201343" y="7223191"/>
            <a:ext cx="21971002" cy="1905002"/>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01928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5"/>
        <p:cNvGrpSpPr/>
        <p:nvPr/>
      </p:nvGrpSpPr>
      <p:grpSpPr>
        <a:xfrm>
          <a:off x="0" y="0"/>
          <a:ext cx="0" cy="0"/>
          <a:chOff x="0" y="0"/>
          <a:chExt cx="0" cy="0"/>
        </a:xfrm>
      </p:grpSpPr>
      <p:sp>
        <p:nvSpPr>
          <p:cNvPr id="26" name="Google Shape;26;p18"/>
          <p:cNvSpPr>
            <a:spLocks noGrp="1"/>
          </p:cNvSpPr>
          <p:nvPr>
            <p:ph type="pic" idx="2"/>
          </p:nvPr>
        </p:nvSpPr>
        <p:spPr>
          <a:xfrm>
            <a:off x="10972800" y="-203200"/>
            <a:ext cx="12144837" cy="14135100"/>
          </a:xfrm>
          <a:prstGeom prst="rect">
            <a:avLst/>
          </a:prstGeom>
          <a:noFill/>
          <a:ln>
            <a:noFill/>
          </a:ln>
        </p:spPr>
      </p:sp>
      <p:sp>
        <p:nvSpPr>
          <p:cNvPr id="27" name="Google Shape;27;p18"/>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28" name="Google Shape;28;p18"/>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18"/>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32" name="Google Shape;32;p19"/>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5493"/>
              </a:buClr>
              <a:buSzPts val="1800"/>
              <a:buNone/>
              <a:defRPr/>
            </a:lvl1pPr>
            <a:lvl2pPr lvl="1" algn="l">
              <a:lnSpc>
                <a:spcPct val="80000"/>
              </a:lnSpc>
              <a:spcBef>
                <a:spcPts val="0"/>
              </a:spcBef>
              <a:spcAft>
                <a:spcPts val="0"/>
              </a:spcAft>
              <a:buClr>
                <a:srgbClr val="005493"/>
              </a:buClr>
              <a:buSzPts val="1800"/>
              <a:buNone/>
              <a:defRPr/>
            </a:lvl2pPr>
            <a:lvl3pPr lvl="2" algn="l">
              <a:lnSpc>
                <a:spcPct val="80000"/>
              </a:lnSpc>
              <a:spcBef>
                <a:spcPts val="0"/>
              </a:spcBef>
              <a:spcAft>
                <a:spcPts val="0"/>
              </a:spcAft>
              <a:buClr>
                <a:srgbClr val="005493"/>
              </a:buClr>
              <a:buSzPts val="1800"/>
              <a:buNone/>
              <a:defRPr/>
            </a:lvl3pPr>
            <a:lvl4pPr lvl="3" algn="l">
              <a:lnSpc>
                <a:spcPct val="80000"/>
              </a:lnSpc>
              <a:spcBef>
                <a:spcPts val="0"/>
              </a:spcBef>
              <a:spcAft>
                <a:spcPts val="0"/>
              </a:spcAft>
              <a:buClr>
                <a:srgbClr val="005493"/>
              </a:buClr>
              <a:buSzPts val="1800"/>
              <a:buNone/>
              <a:defRPr/>
            </a:lvl4pPr>
            <a:lvl5pPr lvl="4" algn="l">
              <a:lnSpc>
                <a:spcPct val="80000"/>
              </a:lnSpc>
              <a:spcBef>
                <a:spcPts val="0"/>
              </a:spcBef>
              <a:spcAft>
                <a:spcPts val="0"/>
              </a:spcAft>
              <a:buClr>
                <a:srgbClr val="005493"/>
              </a:buClr>
              <a:buSzPts val="1800"/>
              <a:buNone/>
              <a:defRPr/>
            </a:lvl5pPr>
            <a:lvl6pPr lvl="5" algn="l">
              <a:lnSpc>
                <a:spcPct val="80000"/>
              </a:lnSpc>
              <a:spcBef>
                <a:spcPts val="0"/>
              </a:spcBef>
              <a:spcAft>
                <a:spcPts val="0"/>
              </a:spcAft>
              <a:buClr>
                <a:srgbClr val="005493"/>
              </a:buClr>
              <a:buSzPts val="1800"/>
              <a:buNone/>
              <a:defRPr/>
            </a:lvl6pPr>
            <a:lvl7pPr lvl="6" algn="l">
              <a:lnSpc>
                <a:spcPct val="80000"/>
              </a:lnSpc>
              <a:spcBef>
                <a:spcPts val="0"/>
              </a:spcBef>
              <a:spcAft>
                <a:spcPts val="0"/>
              </a:spcAft>
              <a:buClr>
                <a:srgbClr val="005493"/>
              </a:buClr>
              <a:buSzPts val="1800"/>
              <a:buNone/>
              <a:defRPr/>
            </a:lvl7pPr>
            <a:lvl8pPr lvl="7" algn="l">
              <a:lnSpc>
                <a:spcPct val="80000"/>
              </a:lnSpc>
              <a:spcBef>
                <a:spcPts val="0"/>
              </a:spcBef>
              <a:spcAft>
                <a:spcPts val="0"/>
              </a:spcAft>
              <a:buClr>
                <a:srgbClr val="005493"/>
              </a:buClr>
              <a:buSzPts val="1800"/>
              <a:buNone/>
              <a:defRPr/>
            </a:lvl8pPr>
            <a:lvl9pPr lvl="8" algn="l">
              <a:lnSpc>
                <a:spcPct val="80000"/>
              </a:lnSpc>
              <a:spcBef>
                <a:spcPts val="0"/>
              </a:spcBef>
              <a:spcAft>
                <a:spcPts val="0"/>
              </a:spcAft>
              <a:buClr>
                <a:srgbClr val="005493"/>
              </a:buClr>
              <a:buSzPts val="1800"/>
              <a:buNone/>
              <a:defRPr/>
            </a:lvl9pPr>
          </a:lstStyle>
          <a:p>
            <a:endParaRPr/>
          </a:p>
        </p:txBody>
      </p:sp>
      <p:sp>
        <p:nvSpPr>
          <p:cNvPr id="35" name="Google Shape;35;p2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2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38"/>
        <p:cNvGrpSpPr/>
        <p:nvPr/>
      </p:nvGrpSpPr>
      <p:grpSpPr>
        <a:xfrm>
          <a:off x="0" y="0"/>
          <a:ext cx="0" cy="0"/>
          <a:chOff x="0" y="0"/>
          <a:chExt cx="0" cy="0"/>
        </a:xfrm>
      </p:grpSpPr>
      <p:sp>
        <p:nvSpPr>
          <p:cNvPr id="39" name="Google Shape;39;p21"/>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41"/>
        <p:cNvGrpSpPr/>
        <p:nvPr/>
      </p:nvGrpSpPr>
      <p:grpSpPr>
        <a:xfrm>
          <a:off x="0" y="0"/>
          <a:ext cx="0" cy="0"/>
          <a:chOff x="0" y="0"/>
          <a:chExt cx="0" cy="0"/>
        </a:xfrm>
      </p:grpSpPr>
      <p:sp>
        <p:nvSpPr>
          <p:cNvPr id="42" name="Google Shape;42;p22"/>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 name="Google Shape;43;p22"/>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 name="Google Shape;44;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
        <p:cNvGrpSpPr/>
        <p:nvPr/>
      </p:nvGrpSpPr>
      <p:grpSpPr>
        <a:xfrm>
          <a:off x="0" y="0"/>
          <a:ext cx="0" cy="0"/>
          <a:chOff x="0" y="0"/>
          <a:chExt cx="0" cy="0"/>
        </a:xfrm>
      </p:grpSpPr>
      <p:sp>
        <p:nvSpPr>
          <p:cNvPr id="46" name="Google Shape;46;p23"/>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 name="Google Shape;47;p23"/>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 name="Google Shape;48;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5493"/>
              </a:buClr>
              <a:buSzPts val="8500"/>
              <a:buFont typeface="Helvetica Neue"/>
              <a:buNone/>
              <a:defRPr sz="8500" b="1" i="0" u="none" strike="noStrike" cap="none">
                <a:solidFill>
                  <a:srgbClr val="005493"/>
                </a:solidFill>
                <a:latin typeface="Helvetica Neue"/>
                <a:ea typeface="Helvetica Neue"/>
                <a:cs typeface="Helvetica Neue"/>
                <a:sym typeface="Helvetica Neue"/>
              </a:defRPr>
            </a:lvl9pPr>
          </a:lstStyle>
          <a:p>
            <a:endParaRPr/>
          </a:p>
        </p:txBody>
      </p:sp>
      <p:sp>
        <p:nvSpPr>
          <p:cNvPr id="7" name="Google Shape;7;p14"/>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buClrTx/>
              <a:defRPr/>
            </a:pPr>
            <a:fld id="{54D997E8-DDEE-43F1-8D9B-F8A1E11DE488}" type="datetime1">
              <a:rPr lang="en-US" kern="1200" smtClean="0">
                <a:solidFill>
                  <a:prstClr val="black">
                    <a:tint val="75000"/>
                  </a:prstClr>
                </a:solidFill>
                <a:latin typeface="Calibri" panose="020F0502020204030204"/>
                <a:ea typeface="+mn-ea"/>
                <a:cs typeface="+mn-cs"/>
              </a:rPr>
              <a:pPr defTabSz="1828800">
                <a:buClrTx/>
                <a:defRPr/>
              </a:pPr>
              <a:t>11/16/2022</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808586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9"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Verdana" panose="020B0604030504040204" pitchFamily="34" charset="0"/>
          <a:ea typeface="Verdana" panose="020B0604030504040204" pitchFamily="34" charset="0"/>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Verdana" panose="020B0604030504040204" pitchFamily="34" charset="0"/>
          <a:ea typeface="Verdana" panose="020B0604030504040204" pitchFamily="34" charset="0"/>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Verdana" panose="020B0604030504040204" pitchFamily="34" charset="0"/>
          <a:ea typeface="Verdana" panose="020B0604030504040204" pitchFamily="34" charset="0"/>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Verdana" panose="020B0604030504040204" pitchFamily="34" charset="0"/>
          <a:ea typeface="Verdana" panose="020B0604030504040204" pitchFamily="34"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s://vsd.ccs.neu.edu/introduction/challeng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s://www.w3.org/TR/WCAG20/"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www.microsoft.com/en-us/research/uploads/prod/2020/03/Guidelines_summary_image@2x.pn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ethicsunwrapped.utexas.edu/case-study/therac-2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wsj.com/articles/SB1000142412788732377720457818939181388153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5.png"/><Relationship Id="rId4" Type="http://schemas.openxmlformats.org/officeDocument/2006/relationships/hyperlink" Target="https://arxiv.org/pdf/1906.0224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eater.com/2019/7/25/8930669/dominos-supreme-court-website-accessible-blind-us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nytimes.com/interactive/2015/business/international/vw-diesel-emissions-scandal-explaine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body" idx="1"/>
          </p:nvPr>
        </p:nvSpPr>
        <p:spPr>
          <a:xfrm>
            <a:off x="1201340" y="11177783"/>
            <a:ext cx="21971003" cy="1959509"/>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5493"/>
              </a:buClr>
              <a:buSzPts val="3600"/>
              <a:buFont typeface="Helvetica Neue"/>
              <a:buNone/>
            </a:pPr>
            <a:r>
              <a:rPr lang="en-US"/>
              <a:t>© 2022, released under </a:t>
            </a:r>
            <a:r>
              <a:rPr lang="en-US" u="sng">
                <a:solidFill>
                  <a:schemeClr val="hlink"/>
                </a:solidFill>
                <a:hlinkClick r:id="rId3"/>
              </a:rPr>
              <a:t>CC BY-SA</a:t>
            </a:r>
            <a:endParaRPr/>
          </a:p>
        </p:txBody>
      </p:sp>
      <p:sp>
        <p:nvSpPr>
          <p:cNvPr id="64" name="Google Shape;64;p1"/>
          <p:cNvSpPr txBox="1">
            <a:spLocks noGrp="1"/>
          </p:cNvSpPr>
          <p:nvPr>
            <p:ph type="ctrTitle" idx="4294967295"/>
          </p:nvPr>
        </p:nvSpPr>
        <p:spPr>
          <a:xfrm>
            <a:off x="1206496" y="2574991"/>
            <a:ext cx="21971004" cy="2598607"/>
          </a:xfrm>
          <a:prstGeom prst="rect">
            <a:avLst/>
          </a:prstGeom>
          <a:noFill/>
          <a:ln>
            <a:noFill/>
          </a:ln>
        </p:spPr>
        <p:txBody>
          <a:bodyPr spcFirstLastPara="1" wrap="square" lIns="50800" tIns="50800" rIns="50800" bIns="50800" anchor="b" anchorCtr="0">
            <a:normAutofit/>
          </a:bodyPr>
          <a:lstStyle/>
          <a:p>
            <a:pPr marL="0" marR="0" lvl="0" indent="0" algn="l" rtl="0">
              <a:lnSpc>
                <a:spcPct val="80000"/>
              </a:lnSpc>
              <a:spcBef>
                <a:spcPts val="0"/>
              </a:spcBef>
              <a:spcAft>
                <a:spcPts val="0"/>
              </a:spcAft>
              <a:buClr>
                <a:srgbClr val="005493"/>
              </a:buClr>
              <a:buSzPts val="7200"/>
              <a:buFont typeface="Helvetica Neue"/>
              <a:buNone/>
            </a:pPr>
            <a:r>
              <a:rPr lang="en-US" sz="7200" b="1" i="0" u="none" strike="noStrike" cap="none">
                <a:solidFill>
                  <a:srgbClr val="005493"/>
                </a:solidFill>
                <a:latin typeface="Helvetica Neue"/>
                <a:ea typeface="Helvetica Neue"/>
                <a:cs typeface="Helvetica Neue"/>
                <a:sym typeface="Helvetica Neue"/>
              </a:rPr>
              <a:t>CS 4530 </a:t>
            </a:r>
            <a:br>
              <a:rPr lang="en-US" sz="7200" b="1" i="0" u="none" strike="noStrike" cap="none">
                <a:solidFill>
                  <a:srgbClr val="005493"/>
                </a:solidFill>
                <a:latin typeface="Helvetica Neue"/>
                <a:ea typeface="Helvetica Neue"/>
                <a:cs typeface="Helvetica Neue"/>
                <a:sym typeface="Helvetica Neue"/>
              </a:rPr>
            </a:br>
            <a:r>
              <a:rPr lang="en-US" sz="7200" b="1" i="0" u="none" strike="noStrike" cap="none">
                <a:solidFill>
                  <a:srgbClr val="005493"/>
                </a:solidFill>
                <a:latin typeface="Helvetica Neue"/>
                <a:ea typeface="Helvetica Neue"/>
                <a:cs typeface="Helvetica Neue"/>
                <a:sym typeface="Helvetica Neue"/>
              </a:rPr>
              <a:t>Fundamentals of Software Engineering</a:t>
            </a:r>
            <a:endParaRPr sz="7200" b="1" i="0" u="none" strike="noStrike" cap="none">
              <a:solidFill>
                <a:srgbClr val="000000"/>
              </a:solidFill>
              <a:latin typeface="Helvetica Neue"/>
              <a:ea typeface="Helvetica Neue"/>
              <a:cs typeface="Helvetica Neue"/>
              <a:sym typeface="Helvetica Neue"/>
            </a:endParaRPr>
          </a:p>
        </p:txBody>
      </p:sp>
      <p:sp>
        <p:nvSpPr>
          <p:cNvPr id="65" name="Google Shape;65;p1"/>
          <p:cNvSpPr txBox="1">
            <a:spLocks noGrp="1"/>
          </p:cNvSpPr>
          <p:nvPr>
            <p:ph type="subTitle" idx="4294967295"/>
          </p:nvPr>
        </p:nvSpPr>
        <p:spPr>
          <a:xfrm>
            <a:off x="1206496" y="5318189"/>
            <a:ext cx="21971001" cy="1905001"/>
          </a:xfrm>
          <a:prstGeom prst="rect">
            <a:avLst/>
          </a:prstGeom>
          <a:noFill/>
          <a:ln>
            <a:noFill/>
          </a:ln>
        </p:spPr>
        <p:txBody>
          <a:bodyPr spcFirstLastPara="1" wrap="square" lIns="50800" tIns="50800" rIns="50800" bIns="50800" anchor="t" anchorCtr="0">
            <a:normAutofit/>
          </a:bodyPr>
          <a:lstStyle/>
          <a:p>
            <a:pPr marL="0" marR="0" lvl="0" indent="0" algn="l" rtl="0">
              <a:lnSpc>
                <a:spcPct val="100000"/>
              </a:lnSpc>
              <a:spcBef>
                <a:spcPts val="0"/>
              </a:spcBef>
              <a:spcAft>
                <a:spcPts val="0"/>
              </a:spcAft>
              <a:buClr>
                <a:srgbClr val="000000"/>
              </a:buClr>
              <a:buSzPts val="5500"/>
              <a:buFont typeface="Helvetica Neue"/>
              <a:buNone/>
            </a:pPr>
            <a:r>
              <a:rPr lang="en-US" sz="5500" b="1" i="0" u="none" strike="noStrike" cap="none" dirty="0">
                <a:solidFill>
                  <a:srgbClr val="000000"/>
                </a:solidFill>
                <a:latin typeface="Helvetica Neue"/>
                <a:ea typeface="Helvetica Neue"/>
                <a:cs typeface="Helvetica Neue"/>
                <a:sym typeface="Helvetica Neue"/>
              </a:rPr>
              <a:t>Module 18: Engineering Equitable Software</a:t>
            </a:r>
            <a:endParaRPr sz="5500" b="1" i="0" u="none" strike="noStrike" cap="none" dirty="0">
              <a:solidFill>
                <a:srgbClr val="000000"/>
              </a:solidFill>
              <a:latin typeface="Helvetica Neue"/>
              <a:ea typeface="Helvetica Neue"/>
              <a:cs typeface="Helvetica Neue"/>
              <a:sym typeface="Helvetica Neue"/>
            </a:endParaRPr>
          </a:p>
        </p:txBody>
      </p:sp>
      <p:sp>
        <p:nvSpPr>
          <p:cNvPr id="66" name="Google Shape;66;p1"/>
          <p:cNvSpPr txBox="1"/>
          <p:nvPr/>
        </p:nvSpPr>
        <p:spPr>
          <a:xfrm>
            <a:off x="1201339" y="7526402"/>
            <a:ext cx="17331987" cy="1416876"/>
          </a:xfrm>
          <a:prstGeom prst="rect">
            <a:avLst/>
          </a:prstGeom>
          <a:noFill/>
          <a:ln>
            <a:noFill/>
          </a:ln>
        </p:spPr>
        <p:txBody>
          <a:bodyPr spcFirstLastPara="1" wrap="square" lIns="50800" tIns="50800" rIns="50800" bIns="50800" anchor="t" anchorCtr="0">
            <a:normAutofit fontScale="92500" lnSpcReduction="20000"/>
          </a:bodyPr>
          <a:lstStyle/>
          <a:p>
            <a:pPr marL="0" marR="0" lvl="0" indent="0" algn="l" rtl="0">
              <a:lnSpc>
                <a:spcPct val="100000"/>
              </a:lnSpc>
              <a:spcBef>
                <a:spcPts val="0"/>
              </a:spcBef>
              <a:spcAft>
                <a:spcPts val="0"/>
              </a:spcAft>
              <a:buClr>
                <a:srgbClr val="000000"/>
              </a:buClr>
              <a:buSzPts val="3600"/>
              <a:buFont typeface="Helvetica Neue"/>
              <a:buNone/>
            </a:pPr>
            <a:r>
              <a:rPr lang="en-US" sz="3600" b="1" i="0" u="none" strike="noStrike" cap="none" dirty="0">
                <a:solidFill>
                  <a:srgbClr val="000000"/>
                </a:solidFill>
                <a:latin typeface="Helvetica Neue"/>
                <a:ea typeface="Helvetica Neue"/>
                <a:cs typeface="Helvetica Neue"/>
                <a:sym typeface="Helvetica Neue"/>
              </a:rPr>
              <a:t>Jonathan Bell, Adeel Bhutta, Mitch Wand</a:t>
            </a:r>
            <a:endParaRPr dirty="0"/>
          </a:p>
          <a:p>
            <a:pPr marL="0" marR="0" lvl="0" indent="0" algn="l" rtl="0">
              <a:lnSpc>
                <a:spcPct val="100000"/>
              </a:lnSpc>
              <a:spcBef>
                <a:spcPts val="0"/>
              </a:spcBef>
              <a:spcAft>
                <a:spcPts val="0"/>
              </a:spcAft>
              <a:buClr>
                <a:srgbClr val="000000"/>
              </a:buClr>
              <a:buSzPts val="3600"/>
              <a:buFont typeface="Helvetica Neue"/>
              <a:buNone/>
            </a:pPr>
            <a:r>
              <a:rPr lang="en-US" sz="3600" b="1" i="0" u="none" strike="noStrike" cap="none" dirty="0">
                <a:solidFill>
                  <a:srgbClr val="000000"/>
                </a:solidFill>
                <a:latin typeface="Helvetica Neue"/>
                <a:ea typeface="Helvetica Neue"/>
                <a:cs typeface="Helvetica Neue"/>
                <a:sym typeface="Helvetica Neue"/>
              </a:rPr>
              <a:t>Khoury College of Computer Sciences</a:t>
            </a:r>
          </a:p>
          <a:p>
            <a:pPr marL="0" marR="0" lvl="0" indent="0" algn="l" rtl="0">
              <a:lnSpc>
                <a:spcPct val="100000"/>
              </a:lnSpc>
              <a:spcBef>
                <a:spcPts val="0"/>
              </a:spcBef>
              <a:spcAft>
                <a:spcPts val="0"/>
              </a:spcAft>
              <a:buClr>
                <a:srgbClr val="000000"/>
              </a:buClr>
              <a:buSzPts val="3600"/>
              <a:buFont typeface="Helvetica Neue"/>
              <a:buNone/>
            </a:pPr>
            <a:r>
              <a:rPr lang="en-US" sz="3600" b="1" dirty="0">
                <a:latin typeface="Helvetica Neue"/>
                <a:ea typeface="Helvetica Neue"/>
                <a:cs typeface="Helvetica Neue"/>
                <a:sym typeface="Helvetica Neue"/>
              </a:rPr>
              <a:t>With contributions by Saiph Savage</a:t>
            </a:r>
            <a:endParaRPr lang="en-US" sz="36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600"/>
              <a:buFont typeface="Helvetica Neue"/>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5e7e72aa08_0_18"/>
          <p:cNvSpPr txBox="1">
            <a:spLocks noGrp="1"/>
          </p:cNvSpPr>
          <p:nvPr>
            <p:ph type="title"/>
          </p:nvPr>
        </p:nvSpPr>
        <p:spPr>
          <a:prstGeom prst="rect">
            <a:avLst/>
          </a:prstGeom>
          <a:noFill/>
          <a:ln>
            <a:noFill/>
          </a:ln>
        </p:spPr>
        <p:txBody>
          <a:bodyPr spcFirstLastPara="1" wrap="square" lIns="50800" tIns="50800" rIns="50800" bIns="50800" anchor="b" anchorCtr="0">
            <a:normAutofit/>
          </a:bodyPr>
          <a:lstStyle/>
          <a:p>
            <a:pPr marL="0" lvl="0" indent="0" algn="l" rtl="0">
              <a:lnSpc>
                <a:spcPct val="80000"/>
              </a:lnSpc>
              <a:spcBef>
                <a:spcPts val="0"/>
              </a:spcBef>
              <a:spcAft>
                <a:spcPts val="0"/>
              </a:spcAft>
              <a:buClr>
                <a:srgbClr val="005493"/>
              </a:buClr>
              <a:buSzPct val="100000"/>
              <a:buFont typeface="Helvetica Neue"/>
              <a:buNone/>
            </a:pPr>
            <a:r>
              <a:rPr lang="en-US" dirty="0"/>
              <a:t>Software can be used in unanticipated ways</a:t>
            </a:r>
            <a:endParaRPr dirty="0"/>
          </a:p>
        </p:txBody>
      </p:sp>
      <p:sp>
        <p:nvSpPr>
          <p:cNvPr id="2" name="Content Placeholder 1">
            <a:extLst>
              <a:ext uri="{FF2B5EF4-FFF2-40B4-BE49-F238E27FC236}">
                <a16:creationId xmlns:a16="http://schemas.microsoft.com/office/drawing/2014/main" id="{45158A8A-80F8-76AB-83E6-AE56D8A88D13}"/>
              </a:ext>
            </a:extLst>
          </p:cNvPr>
          <p:cNvSpPr>
            <a:spLocks noGrp="1"/>
          </p:cNvSpPr>
          <p:nvPr>
            <p:ph idx="1"/>
          </p:nvPr>
        </p:nvSpPr>
        <p:spPr/>
        <p:txBody>
          <a:bodyPr/>
          <a:lstStyle/>
          <a:p>
            <a:r>
              <a:rPr lang="en-US" dirty="0"/>
              <a:t>Good twitter: </a:t>
            </a:r>
          </a:p>
          <a:p>
            <a:pPr lvl="1"/>
            <a:r>
              <a:rPr lang="en-US" dirty="0"/>
              <a:t>Keeping people informed, </a:t>
            </a:r>
          </a:p>
          <a:p>
            <a:pPr lvl="1"/>
            <a:r>
              <a:rPr lang="en-US" dirty="0"/>
              <a:t>Organizing</a:t>
            </a:r>
          </a:p>
          <a:p>
            <a:pPr lvl="1"/>
            <a:r>
              <a:rPr lang="en-US" dirty="0"/>
              <a:t>Helping people find communities</a:t>
            </a:r>
          </a:p>
          <a:p>
            <a:pPr lvl="1"/>
            <a:r>
              <a:rPr lang="en-US" dirty="0"/>
              <a:t>“Verified identities”</a:t>
            </a:r>
          </a:p>
          <a:p>
            <a:r>
              <a:rPr lang="en-US" dirty="0"/>
              <a:t>Bad twitter:</a:t>
            </a:r>
          </a:p>
          <a:p>
            <a:pPr lvl="1"/>
            <a:r>
              <a:rPr lang="en-US" dirty="0"/>
              <a:t>Spreading misinformation</a:t>
            </a:r>
          </a:p>
          <a:p>
            <a:pPr lvl="1"/>
            <a:r>
              <a:rPr lang="en-US" dirty="0"/>
              <a:t>Bullying</a:t>
            </a:r>
          </a:p>
          <a:p>
            <a:pPr lvl="1"/>
            <a:r>
              <a:rPr lang="en-US" dirty="0"/>
              <a:t>Intimidation</a:t>
            </a:r>
          </a:p>
          <a:p>
            <a:pPr lvl="1"/>
            <a:r>
              <a:rPr lang="en-US" dirty="0"/>
              <a:t>“Identities for sale, $7/month”</a:t>
            </a:r>
          </a:p>
        </p:txBody>
      </p:sp>
      <p:sp>
        <p:nvSpPr>
          <p:cNvPr id="96" name="Google Shape;96;g15e7e72aa08_0_18"/>
          <p:cNvSpPr txBox="1"/>
          <p:nvPr/>
        </p:nvSpPr>
        <p:spPr>
          <a:xfrm>
            <a:off x="212236" y="4795450"/>
            <a:ext cx="4177800" cy="444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Tree>
    <p:extLst>
      <p:ext uri="{BB962C8B-B14F-4D97-AF65-F5344CB8AC3E}">
        <p14:creationId xmlns:p14="http://schemas.microsoft.com/office/powerpoint/2010/main" val="390148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E7B3A8-4FD2-BD9A-8B1B-1D6BCF6A392C}"/>
              </a:ext>
            </a:extLst>
          </p:cNvPr>
          <p:cNvSpPr>
            <a:spLocks noGrp="1"/>
          </p:cNvSpPr>
          <p:nvPr>
            <p:ph type="title"/>
          </p:nvPr>
        </p:nvSpPr>
        <p:spPr/>
        <p:txBody>
          <a:bodyPr/>
          <a:lstStyle/>
          <a:p>
            <a:r>
              <a:rPr lang="en-US" dirty="0"/>
              <a:t>Inequities can arise in many ways </a:t>
            </a:r>
          </a:p>
        </p:txBody>
      </p:sp>
      <p:sp>
        <p:nvSpPr>
          <p:cNvPr id="6" name="Content Placeholder 5">
            <a:extLst>
              <a:ext uri="{FF2B5EF4-FFF2-40B4-BE49-F238E27FC236}">
                <a16:creationId xmlns:a16="http://schemas.microsoft.com/office/drawing/2014/main" id="{38B34107-EF4D-13E5-3C10-FD58A8AF620F}"/>
              </a:ext>
            </a:extLst>
          </p:cNvPr>
          <p:cNvSpPr>
            <a:spLocks noGrp="1"/>
          </p:cNvSpPr>
          <p:nvPr>
            <p:ph idx="1"/>
          </p:nvPr>
        </p:nvSpPr>
        <p:spPr/>
        <p:txBody>
          <a:bodyPr/>
          <a:lstStyle/>
          <a:p>
            <a:r>
              <a:rPr lang="en-US" dirty="0"/>
              <a:t>Intentional (like VW)</a:t>
            </a:r>
          </a:p>
          <a:p>
            <a:r>
              <a:rPr lang="en-US" dirty="0"/>
              <a:t>Unintentional bias on the part of the designer (like “sex: male or female”</a:t>
            </a:r>
          </a:p>
          <a:p>
            <a:r>
              <a:rPr lang="en-US" dirty="0"/>
              <a:t>Engineering shortcuts (like Domino’s)</a:t>
            </a:r>
          </a:p>
          <a:p>
            <a:r>
              <a:rPr lang="en-US" dirty="0"/>
              <a:t>Unanticipated changes in usage or society (like Twitter)</a:t>
            </a:r>
          </a:p>
        </p:txBody>
      </p:sp>
    </p:spTree>
    <p:extLst>
      <p:ext uri="{BB962C8B-B14F-4D97-AF65-F5344CB8AC3E}">
        <p14:creationId xmlns:p14="http://schemas.microsoft.com/office/powerpoint/2010/main" val="3705362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6038D2-8718-6055-8B35-EC0193C56D1C}"/>
              </a:ext>
            </a:extLst>
          </p:cNvPr>
          <p:cNvSpPr>
            <a:spLocks noGrp="1"/>
          </p:cNvSpPr>
          <p:nvPr>
            <p:ph type="title"/>
          </p:nvPr>
        </p:nvSpPr>
        <p:spPr/>
        <p:txBody>
          <a:bodyPr/>
          <a:lstStyle/>
          <a:p>
            <a:r>
              <a:rPr lang="en-US" dirty="0"/>
              <a:t>Engineering Equitable Software Requires Conscious Effort</a:t>
            </a:r>
          </a:p>
        </p:txBody>
      </p:sp>
      <p:sp>
        <p:nvSpPr>
          <p:cNvPr id="6" name="Content Placeholder 5">
            <a:extLst>
              <a:ext uri="{FF2B5EF4-FFF2-40B4-BE49-F238E27FC236}">
                <a16:creationId xmlns:a16="http://schemas.microsoft.com/office/drawing/2014/main" id="{4FC09C7C-B2F0-8EF5-8280-B7A251A62C0B}"/>
              </a:ext>
            </a:extLst>
          </p:cNvPr>
          <p:cNvSpPr>
            <a:spLocks noGrp="1"/>
          </p:cNvSpPr>
          <p:nvPr>
            <p:ph idx="1"/>
          </p:nvPr>
        </p:nvSpPr>
        <p:spPr/>
        <p:txBody>
          <a:bodyPr/>
          <a:lstStyle/>
          <a:p>
            <a:r>
              <a:rPr lang="en-US" dirty="0"/>
              <a:t>Not just “don’t be evil”</a:t>
            </a:r>
          </a:p>
          <a:p>
            <a:r>
              <a:rPr lang="en-US" dirty="0"/>
              <a:t>How do we determine what “the right thing” is?</a:t>
            </a:r>
          </a:p>
          <a:p>
            <a:r>
              <a:rPr lang="en-US" dirty="0"/>
              <a:t>How do we convince our investors/managers to take this action?</a:t>
            </a:r>
          </a:p>
          <a:p>
            <a:endParaRPr lang="en-US" dirty="0"/>
          </a:p>
        </p:txBody>
      </p:sp>
    </p:spTree>
    <p:extLst>
      <p:ext uri="{BB962C8B-B14F-4D97-AF65-F5344CB8AC3E}">
        <p14:creationId xmlns:p14="http://schemas.microsoft.com/office/powerpoint/2010/main" val="420379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verbilt 3/4 in. Beige Round Felt Heavy Duty Self-Adhesive Furniture Pads  (20-Pack) 49951 - The Home Depot">
            <a:extLst>
              <a:ext uri="{FF2B5EF4-FFF2-40B4-BE49-F238E27FC236}">
                <a16:creationId xmlns:a16="http://schemas.microsoft.com/office/drawing/2014/main" id="{08735ADF-CDE6-5095-5BFC-07BE9B541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3200" y="7831057"/>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BCFC4A-54F6-47E6-C5E0-C9557B1F6804}"/>
              </a:ext>
            </a:extLst>
          </p:cNvPr>
          <p:cNvSpPr>
            <a:spLocks noGrp="1"/>
          </p:cNvSpPr>
          <p:nvPr>
            <p:ph type="title"/>
          </p:nvPr>
        </p:nvSpPr>
        <p:spPr/>
        <p:txBody>
          <a:bodyPr>
            <a:normAutofit/>
          </a:bodyPr>
          <a:lstStyle/>
          <a:p>
            <a:r>
              <a:rPr lang="en-US" dirty="0"/>
              <a:t>Every design decision advantages some and disadvantages others</a:t>
            </a:r>
          </a:p>
        </p:txBody>
      </p:sp>
      <p:sp>
        <p:nvSpPr>
          <p:cNvPr id="5" name="Content Placeholder 4">
            <a:extLst>
              <a:ext uri="{FF2B5EF4-FFF2-40B4-BE49-F238E27FC236}">
                <a16:creationId xmlns:a16="http://schemas.microsoft.com/office/drawing/2014/main" id="{323E02F8-BA22-7741-D36F-AFFEC7A6CD2E}"/>
              </a:ext>
            </a:extLst>
          </p:cNvPr>
          <p:cNvSpPr>
            <a:spLocks noGrp="1"/>
          </p:cNvSpPr>
          <p:nvPr>
            <p:ph idx="1"/>
          </p:nvPr>
        </p:nvSpPr>
        <p:spPr/>
        <p:txBody>
          <a:bodyPr>
            <a:normAutofit fontScale="92500" lnSpcReduction="10000"/>
          </a:bodyPr>
          <a:lstStyle/>
          <a:p>
            <a:r>
              <a:rPr lang="en-US" dirty="0"/>
              <a:t>Prioritize short print jobs over long ones?</a:t>
            </a:r>
          </a:p>
          <a:p>
            <a:r>
              <a:rPr lang="en-US" dirty="0"/>
              <a:t>Prioritize high-value customers in phone queues?</a:t>
            </a:r>
          </a:p>
          <a:p>
            <a:r>
              <a:rPr lang="en-US" dirty="0"/>
              <a:t>Whose interests to prioritize in recommendation systems?</a:t>
            </a:r>
          </a:p>
          <a:p>
            <a:pPr lvl="1"/>
            <a:r>
              <a:rPr lang="en-US" dirty="0"/>
              <a:t>The people doing the searching?</a:t>
            </a:r>
          </a:p>
          <a:p>
            <a:pPr lvl="1"/>
            <a:r>
              <a:rPr lang="en-US" dirty="0"/>
              <a:t>The people who have materials that they want found?</a:t>
            </a:r>
          </a:p>
          <a:p>
            <a:pPr lvl="1"/>
            <a:r>
              <a:rPr lang="en-US" dirty="0"/>
              <a:t>The people running the recommendation system?</a:t>
            </a:r>
          </a:p>
          <a:p>
            <a:r>
              <a:rPr lang="en-US" dirty="0"/>
              <a:t>Prioritize people who are “good risks”</a:t>
            </a:r>
          </a:p>
          <a:p>
            <a:pPr lvl="1"/>
            <a:r>
              <a:rPr lang="en-US" dirty="0"/>
              <a:t>Red-lining</a:t>
            </a:r>
          </a:p>
          <a:p>
            <a:pPr lvl="1"/>
            <a:r>
              <a:rPr lang="en-US" dirty="0"/>
              <a:t>Felt pads</a:t>
            </a:r>
          </a:p>
          <a:p>
            <a:endParaRPr lang="en-US" dirty="0"/>
          </a:p>
        </p:txBody>
      </p:sp>
      <p:pic>
        <p:nvPicPr>
          <p:cNvPr id="2050" name="Picture 2" descr="How Redlining Segregated Chicago, and America – Chicago Magazine">
            <a:extLst>
              <a:ext uri="{FF2B5EF4-FFF2-40B4-BE49-F238E27FC236}">
                <a16:creationId xmlns:a16="http://schemas.microsoft.com/office/drawing/2014/main" id="{A78AA0CB-01D2-B028-5500-3FD1B6C98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3200" y="3444874"/>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4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EC9B-F449-CCB9-DA10-ED0F2FEE4D0D}"/>
              </a:ext>
            </a:extLst>
          </p:cNvPr>
          <p:cNvSpPr>
            <a:spLocks noGrp="1"/>
          </p:cNvSpPr>
          <p:nvPr>
            <p:ph type="title"/>
          </p:nvPr>
        </p:nvSpPr>
        <p:spPr/>
        <p:txBody>
          <a:bodyPr>
            <a:normAutofit/>
          </a:bodyPr>
          <a:lstStyle/>
          <a:p>
            <a:r>
              <a:rPr lang="en-US" dirty="0"/>
              <a:t>There are often conflicting values that must be reconciled</a:t>
            </a:r>
          </a:p>
        </p:txBody>
      </p:sp>
      <p:sp>
        <p:nvSpPr>
          <p:cNvPr id="6" name="Content Placeholder 5">
            <a:extLst>
              <a:ext uri="{FF2B5EF4-FFF2-40B4-BE49-F238E27FC236}">
                <a16:creationId xmlns:a16="http://schemas.microsoft.com/office/drawing/2014/main" id="{E239C0CF-EA61-CA4A-27FB-949A357E37FC}"/>
              </a:ext>
            </a:extLst>
          </p:cNvPr>
          <p:cNvSpPr>
            <a:spLocks noGrp="1"/>
          </p:cNvSpPr>
          <p:nvPr>
            <p:ph idx="1"/>
          </p:nvPr>
        </p:nvSpPr>
        <p:spPr/>
        <p:txBody>
          <a:bodyPr/>
          <a:lstStyle/>
          <a:p>
            <a:endParaRPr lang="en-US"/>
          </a:p>
        </p:txBody>
      </p:sp>
      <p:pic>
        <p:nvPicPr>
          <p:cNvPr id="1026" name="Picture 2" descr="Woman Walks Ahead': The True Story Behind the Movie | Time">
            <a:extLst>
              <a:ext uri="{FF2B5EF4-FFF2-40B4-BE49-F238E27FC236}">
                <a16:creationId xmlns:a16="http://schemas.microsoft.com/office/drawing/2014/main" id="{7535635F-5647-17CD-33C7-6D208A85B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4031555"/>
            <a:ext cx="13012738" cy="86899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7302A9-157A-B241-4B48-116BBA37A1A8}"/>
              </a:ext>
            </a:extLst>
          </p:cNvPr>
          <p:cNvSpPr txBox="1"/>
          <p:nvPr/>
        </p:nvSpPr>
        <p:spPr>
          <a:xfrm>
            <a:off x="15341600" y="4546600"/>
            <a:ext cx="7366000" cy="8217634"/>
          </a:xfrm>
          <a:prstGeom prst="rect">
            <a:avLst/>
          </a:prstGeom>
          <a:noFill/>
        </p:spPr>
        <p:txBody>
          <a:bodyPr wrap="square" rtlCol="0">
            <a:spAutoFit/>
          </a:bodyPr>
          <a:lstStyle/>
          <a:p>
            <a:pPr marL="285750" indent="-285750">
              <a:buFont typeface="Arial" panose="020B0604020202020204" pitchFamily="34" charset="0"/>
              <a:buChar char="•"/>
            </a:pPr>
            <a:r>
              <a:rPr lang="en-US" sz="4400" dirty="0"/>
              <a:t>What would you generate as an alt-text for this image?</a:t>
            </a:r>
          </a:p>
          <a:p>
            <a:pPr marL="285750" indent="-285750">
              <a:buFont typeface="Arial" panose="020B0604020202020204" pitchFamily="34" charset="0"/>
              <a:buChar char="•"/>
            </a:pPr>
            <a:r>
              <a:rPr lang="en-US" sz="4400" dirty="0"/>
              <a:t>A Native American man on a horse and a white woman on a horse?</a:t>
            </a:r>
          </a:p>
          <a:p>
            <a:pPr marL="285750" lvl="3" indent="-285750">
              <a:buFont typeface="Arial" panose="020B0604020202020204" pitchFamily="34" charset="0"/>
              <a:buChar char="•"/>
            </a:pPr>
            <a:r>
              <a:rPr lang="en-US" sz="4400" dirty="0"/>
              <a:t>A man on a horse and a woman on a horse?</a:t>
            </a:r>
          </a:p>
          <a:p>
            <a:pPr marL="285750" lvl="3" indent="-285750">
              <a:buFont typeface="Arial" panose="020B0604020202020204" pitchFamily="34" charset="0"/>
              <a:buChar char="•"/>
            </a:pPr>
            <a:r>
              <a:rPr lang="en-US" sz="4400" dirty="0"/>
              <a:t>One alternative reinforces racial stereotypes; the other denies the man his identity.</a:t>
            </a:r>
          </a:p>
        </p:txBody>
      </p:sp>
    </p:spTree>
    <p:extLst>
      <p:ext uri="{BB962C8B-B14F-4D97-AF65-F5344CB8AC3E}">
        <p14:creationId xmlns:p14="http://schemas.microsoft.com/office/powerpoint/2010/main" val="1306109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425CB-43A4-6ECD-DE0A-8A60E47C13F5}"/>
              </a:ext>
            </a:extLst>
          </p:cNvPr>
          <p:cNvSpPr>
            <a:spLocks noGrp="1"/>
          </p:cNvSpPr>
          <p:nvPr>
            <p:ph type="title"/>
          </p:nvPr>
        </p:nvSpPr>
        <p:spPr/>
        <p:txBody>
          <a:bodyPr/>
          <a:lstStyle/>
          <a:p>
            <a:r>
              <a:rPr lang="en-US" dirty="0"/>
              <a:t>How should we go about analyzing our software for equity?</a:t>
            </a:r>
          </a:p>
        </p:txBody>
      </p:sp>
      <p:sp>
        <p:nvSpPr>
          <p:cNvPr id="6" name="Content Placeholder 5">
            <a:extLst>
              <a:ext uri="{FF2B5EF4-FFF2-40B4-BE49-F238E27FC236}">
                <a16:creationId xmlns:a16="http://schemas.microsoft.com/office/drawing/2014/main" id="{8C74C76D-5841-9994-8A54-AC6AE717432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14784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Unpacking “Public Interest”"/>
          <p:cNvSpPr txBox="1">
            <a:spLocks noGrp="1"/>
          </p:cNvSpPr>
          <p:nvPr>
            <p:ph type="title"/>
          </p:nvPr>
        </p:nvSpPr>
        <p:spPr>
          <a:prstGeom prst="rect">
            <a:avLst/>
          </a:prstGeom>
        </p:spPr>
        <p:txBody>
          <a:bodyPr>
            <a:normAutofit/>
          </a:bodyPr>
          <a:lstStyle/>
          <a:p>
            <a:r>
              <a:rPr lang="en-US" dirty="0"/>
              <a:t>How can my software make a positive contribution?</a:t>
            </a:r>
            <a:endParaRPr dirty="0"/>
          </a:p>
        </p:txBody>
      </p:sp>
      <p:sp>
        <p:nvSpPr>
          <p:cNvPr id="221" name="Will my software make people’s jobs easier?…"/>
          <p:cNvSpPr txBox="1">
            <a:spLocks noGrp="1"/>
          </p:cNvSpPr>
          <p:nvPr>
            <p:ph idx="1"/>
          </p:nvPr>
        </p:nvSpPr>
        <p:spPr>
          <a:prstGeom prst="rect">
            <a:avLst/>
          </a:prstGeom>
        </p:spPr>
        <p:txBody>
          <a:bodyPr/>
          <a:lstStyle/>
          <a:p>
            <a:pPr marL="228600" indent="-228600">
              <a:buSzPct val="100000"/>
            </a:pPr>
            <a:r>
              <a:rPr lang="en-US" dirty="0"/>
              <a:t>Can</a:t>
            </a:r>
            <a:r>
              <a:rPr dirty="0"/>
              <a:t> my software make people’s jobs easier?</a:t>
            </a:r>
          </a:p>
          <a:p>
            <a:pPr marL="228600" indent="-228600">
              <a:buSzPct val="100000"/>
            </a:pPr>
            <a:r>
              <a:rPr lang="en-US" dirty="0"/>
              <a:t>Can</a:t>
            </a:r>
            <a:r>
              <a:rPr dirty="0"/>
              <a:t> my software make people happier?</a:t>
            </a:r>
          </a:p>
          <a:p>
            <a:pPr marL="228600" indent="-228600">
              <a:buSzPct val="100000"/>
            </a:pPr>
            <a:r>
              <a:rPr lang="en-US" dirty="0"/>
              <a:t>Can</a:t>
            </a:r>
            <a:r>
              <a:rPr dirty="0"/>
              <a:t> my software amplify positive behavior for users and society at large?</a:t>
            </a:r>
            <a:endParaRPr lang="en-US" dirty="0"/>
          </a:p>
          <a:p>
            <a:pPr marL="228600" indent="-228600">
              <a:buSzPct val="100000"/>
            </a:pPr>
            <a:r>
              <a:rPr lang="en-US" dirty="0"/>
              <a:t>How can my software better achieve these goals?</a:t>
            </a:r>
            <a:endParaRPr dirty="0"/>
          </a:p>
        </p:txBody>
      </p:sp>
    </p:spTree>
    <p:extLst>
      <p:ext uri="{BB962C8B-B14F-4D97-AF65-F5344CB8AC3E}">
        <p14:creationId xmlns:p14="http://schemas.microsoft.com/office/powerpoint/2010/main" val="202939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Unpacking “Public Interest”"/>
          <p:cNvSpPr txBox="1">
            <a:spLocks noGrp="1"/>
          </p:cNvSpPr>
          <p:nvPr>
            <p:ph type="title"/>
          </p:nvPr>
        </p:nvSpPr>
        <p:spPr>
          <a:prstGeom prst="rect">
            <a:avLst/>
          </a:prstGeom>
        </p:spPr>
        <p:txBody>
          <a:bodyPr>
            <a:normAutofit/>
          </a:bodyPr>
          <a:lstStyle/>
          <a:p>
            <a:r>
              <a:rPr lang="en-US" dirty="0"/>
              <a:t>How can my software cause harm?</a:t>
            </a:r>
            <a:endParaRPr dirty="0"/>
          </a:p>
        </p:txBody>
      </p:sp>
      <p:sp>
        <p:nvSpPr>
          <p:cNvPr id="215" name="How can my software fail? What are the implications of that failure?…"/>
          <p:cNvSpPr txBox="1">
            <a:spLocks noGrp="1"/>
          </p:cNvSpPr>
          <p:nvPr>
            <p:ph idx="1"/>
          </p:nvPr>
        </p:nvSpPr>
        <p:spPr>
          <a:prstGeom prst="rect">
            <a:avLst/>
          </a:prstGeom>
        </p:spPr>
        <p:txBody>
          <a:bodyPr>
            <a:normAutofit/>
          </a:bodyPr>
          <a:lstStyle/>
          <a:p>
            <a:pPr marL="228600" indent="-228600">
              <a:buSzPct val="100000"/>
            </a:pPr>
            <a:r>
              <a:rPr lang="en-US" dirty="0"/>
              <a:t>Who will be advantaged by the use of my software, and who be disadvantaged?</a:t>
            </a:r>
          </a:p>
          <a:p>
            <a:pPr marL="228600" indent="-228600">
              <a:buSzPct val="100000"/>
            </a:pPr>
            <a:r>
              <a:rPr lang="en-US" dirty="0"/>
              <a:t>How can my software fail? What are the implications of that failure?</a:t>
            </a:r>
          </a:p>
          <a:p>
            <a:pPr marL="228600" indent="-228600">
              <a:buSzPct val="100000"/>
            </a:pPr>
            <a:r>
              <a:rPr dirty="0"/>
              <a:t>Who will use my software, and how might different users use it differently?</a:t>
            </a:r>
            <a:endParaRPr lang="en-US" dirty="0"/>
          </a:p>
          <a:p>
            <a:pPr marL="228600" indent="-228600">
              <a:buSzPct val="100000"/>
            </a:pPr>
            <a:r>
              <a:rPr dirty="0"/>
              <a:t>How will my software impact those who do not use it directly?</a:t>
            </a:r>
          </a:p>
        </p:txBody>
      </p:sp>
    </p:spTree>
    <p:extLst>
      <p:ext uri="{BB962C8B-B14F-4D97-AF65-F5344CB8AC3E}">
        <p14:creationId xmlns:p14="http://schemas.microsoft.com/office/powerpoint/2010/main" val="325930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Value Sensitive Design"/>
          <p:cNvSpPr txBox="1">
            <a:spLocks noGrp="1"/>
          </p:cNvSpPr>
          <p:nvPr>
            <p:ph type="title"/>
          </p:nvPr>
        </p:nvSpPr>
        <p:spPr>
          <a:prstGeom prst="rect">
            <a:avLst/>
          </a:prstGeom>
        </p:spPr>
        <p:txBody>
          <a:bodyPr>
            <a:normAutofit/>
          </a:bodyPr>
          <a:lstStyle/>
          <a:p>
            <a:r>
              <a:rPr lang="en-US" dirty="0"/>
              <a:t>What values might our software promote or diminish?</a:t>
            </a:r>
            <a:endParaRPr dirty="0"/>
          </a:p>
        </p:txBody>
      </p:sp>
      <p:sp>
        <p:nvSpPr>
          <p:cNvPr id="207" name="Human rights - Inalienable, fundamental rights to which all people are entitled…"/>
          <p:cNvSpPr txBox="1">
            <a:spLocks noGrp="1"/>
          </p:cNvSpPr>
          <p:nvPr>
            <p:ph idx="1"/>
          </p:nvPr>
        </p:nvSpPr>
        <p:spPr>
          <a:prstGeom prst="rect">
            <a:avLst/>
          </a:prstGeom>
        </p:spPr>
        <p:txBody>
          <a:bodyPr>
            <a:normAutofit lnSpcReduction="10000"/>
          </a:bodyPr>
          <a:lstStyle/>
          <a:p>
            <a:pPr marL="603504" indent="-603504" defTabSz="2413955">
              <a:spcBef>
                <a:spcPts val="4400"/>
              </a:spcBef>
              <a:defRPr sz="4752"/>
            </a:pPr>
            <a:r>
              <a:t>Human rights - Inalienable, fundamental rights to which all people are entitled </a:t>
            </a:r>
          </a:p>
          <a:p>
            <a:pPr marL="603504" indent="-603504" defTabSz="2413955">
              <a:spcBef>
                <a:spcPts val="4400"/>
              </a:spcBef>
              <a:defRPr sz="4752"/>
            </a:pPr>
            <a:r>
              <a:t>Accessibility - Making all people successful users of the technology</a:t>
            </a:r>
          </a:p>
          <a:p>
            <a:pPr marL="603504" indent="-603504" defTabSz="2413955">
              <a:spcBef>
                <a:spcPts val="4400"/>
              </a:spcBef>
              <a:defRPr sz="4752"/>
            </a:pPr>
            <a:r>
              <a:t>Justice - Procedural justice (process is fair) + distributive justice (outcomes are fair)</a:t>
            </a:r>
          </a:p>
          <a:p>
            <a:pPr marL="603504" indent="-603504" defTabSz="2413955">
              <a:spcBef>
                <a:spcPts val="4400"/>
              </a:spcBef>
              <a:defRPr sz="4752"/>
            </a:pPr>
            <a:r>
              <a:t>Privacy - An individual’s agency in determining what information about them is shared</a:t>
            </a:r>
          </a:p>
          <a:p>
            <a:pPr marL="603504" indent="-603504" defTabSz="2413955">
              <a:spcBef>
                <a:spcPts val="4400"/>
              </a:spcBef>
              <a:defRPr sz="4752"/>
            </a:pPr>
            <a:r>
              <a:t>Human welfare - Physical, material and psychological well-being</a:t>
            </a:r>
          </a:p>
        </p:txBody>
      </p:sp>
      <p:pic>
        <p:nvPicPr>
          <p:cNvPr id="208"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7179" y="6875897"/>
            <a:ext cx="4521231" cy="6620373"/>
          </a:xfrm>
          <a:prstGeom prst="rect">
            <a:avLst/>
          </a:prstGeom>
          <a:ln w="12700">
            <a:miter lim="400000"/>
          </a:ln>
        </p:spPr>
      </p:pic>
      <p:sp>
        <p:nvSpPr>
          <p:cNvPr id="209" name="Value Sensitive Design @ Khoury"/>
          <p:cNvSpPr txBox="1"/>
          <p:nvPr/>
        </p:nvSpPr>
        <p:spPr>
          <a:xfrm>
            <a:off x="9904323" y="12929262"/>
            <a:ext cx="457535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a:hlinkClick r:id="rId4"/>
              </a:rPr>
              <a:t>Value Sensitive Design @ Khoury</a:t>
            </a:r>
          </a:p>
        </p:txBody>
      </p:sp>
    </p:spTree>
    <p:extLst>
      <p:ext uri="{BB962C8B-B14F-4D97-AF65-F5344CB8AC3E}">
        <p14:creationId xmlns:p14="http://schemas.microsoft.com/office/powerpoint/2010/main" val="427091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ode of Ethics"/>
          <p:cNvSpPr txBox="1">
            <a:spLocks noGrp="1"/>
          </p:cNvSpPr>
          <p:nvPr>
            <p:ph type="title"/>
          </p:nvPr>
        </p:nvSpPr>
        <p:spPr>
          <a:prstGeom prst="rect">
            <a:avLst/>
          </a:prstGeom>
        </p:spPr>
        <p:txBody>
          <a:bodyPr/>
          <a:lstStyle/>
          <a:p>
            <a:r>
              <a:t>Code of Ethics</a:t>
            </a:r>
          </a:p>
        </p:txBody>
      </p:sp>
      <p:sp>
        <p:nvSpPr>
          <p:cNvPr id="166" name="ACM’s Code of Ethics Software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ACM’s Code of Ethics Software Engineers</a:t>
            </a:r>
          </a:p>
        </p:txBody>
      </p:sp>
      <p:sp>
        <p:nvSpPr>
          <p:cNvPr id="167" name="1. PUBLIC – Software engineers shall act consistently with the public interest.…"/>
          <p:cNvSpPr txBox="1">
            <a:spLocks noGrp="1"/>
          </p:cNvSpPr>
          <p:nvPr>
            <p:ph type="body" idx="1"/>
          </p:nvPr>
        </p:nvSpPr>
        <p:spPr>
          <a:prstGeom prst="rect">
            <a:avLst/>
          </a:prstGeom>
        </p:spPr>
        <p:txBody>
          <a:bodyPr>
            <a:normAutofit lnSpcReduction="10000"/>
          </a:bodyPr>
          <a:lstStyle/>
          <a:p>
            <a:pPr marL="0" indent="0" defTabSz="1560536">
              <a:spcBef>
                <a:spcPts val="2800"/>
              </a:spcBef>
              <a:buSzTx/>
              <a:buNone/>
              <a:defRPr sz="3072"/>
            </a:pPr>
            <a:r>
              <a:rPr dirty="0"/>
              <a:t>1. PUBLIC – Software engineers shall act consistently with the public interest.</a:t>
            </a:r>
          </a:p>
          <a:p>
            <a:pPr marL="0" indent="0" defTabSz="1560536">
              <a:spcBef>
                <a:spcPts val="2800"/>
              </a:spcBef>
              <a:buSzTx/>
              <a:buNone/>
              <a:defRPr sz="3072"/>
            </a:pPr>
            <a:r>
              <a:rPr dirty="0"/>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rPr dirty="0"/>
              <a:t>3. PRODUCT – Software engineers shall ensure that their products and related modifications meet the highest professional standards possible.</a:t>
            </a:r>
          </a:p>
          <a:p>
            <a:pPr marL="0" indent="0" defTabSz="1560536">
              <a:spcBef>
                <a:spcPts val="2800"/>
              </a:spcBef>
              <a:buSzTx/>
              <a:buNone/>
              <a:defRPr sz="3072"/>
            </a:pPr>
            <a:r>
              <a:rPr dirty="0"/>
              <a:t>4. JUDGMENT – Software engineers shall maintain integrity and independence in their professional judgment.</a:t>
            </a:r>
          </a:p>
          <a:p>
            <a:pPr marL="0" indent="0" defTabSz="1560536">
              <a:spcBef>
                <a:spcPts val="2800"/>
              </a:spcBef>
              <a:buSzTx/>
              <a:buNone/>
              <a:defRPr sz="3072"/>
            </a:pPr>
            <a:r>
              <a:rPr dirty="0"/>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rPr dirty="0"/>
              <a:t>6. PROFESSION – Software engineers shall advance the integrity and reputation of the profession consistent with the public interest.</a:t>
            </a:r>
          </a:p>
          <a:p>
            <a:pPr marL="0" indent="0" defTabSz="1560536">
              <a:spcBef>
                <a:spcPts val="2800"/>
              </a:spcBef>
              <a:buSzTx/>
              <a:buNone/>
              <a:defRPr sz="3072"/>
            </a:pPr>
            <a:r>
              <a:rPr dirty="0"/>
              <a:t>7. COLLEAGUES – Software engineers shall be fair to and supportive of their colleagues.</a:t>
            </a:r>
          </a:p>
          <a:p>
            <a:pPr marL="0" indent="0" defTabSz="1560536">
              <a:spcBef>
                <a:spcPts val="2800"/>
              </a:spcBef>
              <a:buSzTx/>
              <a:buNone/>
              <a:defRPr sz="3072"/>
            </a:pPr>
            <a:r>
              <a:rPr dirty="0"/>
              <a:t>8. SELF – Software engineers shall participate in lifelong learning regarding the practice of their profession and shall promote an ethical approach to the practice of the profession.</a:t>
            </a:r>
          </a:p>
        </p:txBody>
      </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r>
              <a:rPr dirty="0"/>
              <a:t>1. PUBLIC – Software engineers shall act consistently with the public interest.</a:t>
            </a:r>
          </a:p>
        </p:txBody>
      </p:sp>
      <p:sp>
        <p:nvSpPr>
          <p:cNvPr id="168" name="https://ethics.acm.org/code-of-ethics/software-engineering-code/"/>
          <p:cNvSpPr txBox="1"/>
          <p:nvPr/>
        </p:nvSpPr>
        <p:spPr>
          <a:xfrm>
            <a:off x="7648803" y="13052146"/>
            <a:ext cx="908639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a:hlinkClick r:id="rId3"/>
              </a:rPr>
              <a:t>https://ethics.acm.org/code-of-ethics/software-engineering-code/</a:t>
            </a:r>
          </a:p>
        </p:txBody>
      </p:sp>
    </p:spTree>
    <p:extLst>
      <p:ext uri="{BB962C8B-B14F-4D97-AF65-F5344CB8AC3E}">
        <p14:creationId xmlns:p14="http://schemas.microsoft.com/office/powerpoint/2010/main" val="381439979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tgtEl>
                                        <p:attrNameLst>
                                          <p:attrName>style.visibility</p:attrName>
                                        </p:attrNameLst>
                                      </p:cBhvr>
                                      <p:to>
                                        <p:strVal val="visible"/>
                                      </p:to>
                                    </p:set>
                                  </p:childTnLst>
                                </p:cTn>
                              </p:par>
                            </p:childTnLst>
                          </p:cTn>
                        </p:par>
                        <p:par>
                          <p:cTn id="7" fill="hold">
                            <p:stCondLst>
                              <p:cond delay="0"/>
                            </p:stCondLst>
                            <p:childTnLst>
                              <p:par>
                                <p:cTn id="8" presetID="9" presetClass="emph" fill="hold" grpId="0" nodeType="afterEffect">
                                  <p:stCondLst>
                                    <p:cond delay="0"/>
                                  </p:stCondLst>
                                  <p:childTnLst>
                                    <p:set>
                                      <p:cBhvr>
                                        <p:cTn id="9" dur="indefinite" fill="hold"/>
                                        <p:tgtEl>
                                          <p:spTgt spid="167"/>
                                        </p:tgtEl>
                                        <p:attrNameLst>
                                          <p:attrName>style.opacity</p:attrName>
                                        </p:attrNameLst>
                                      </p:cBhvr>
                                      <p:to>
                                        <p:strVal val="0.50"/>
                                      </p:to>
                                    </p:set>
                                    <p:animEffect filter="image" prLst="opacity: 0.50; ">
                                      <p:cBhvr>
                                        <p:cTn id="10" dur="indefinite" fill="hold"/>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7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5493"/>
              </a:buClr>
              <a:buSzPts val="8500"/>
              <a:buFont typeface="Helvetica Neue"/>
              <a:buNone/>
            </a:pPr>
            <a:br>
              <a:rPr lang="en-US" sz="8500" b="1" i="0" u="none" strike="noStrike" cap="none" dirty="0">
                <a:solidFill>
                  <a:srgbClr val="005493"/>
                </a:solidFill>
                <a:latin typeface="Helvetica Neue"/>
                <a:ea typeface="Helvetica Neue"/>
                <a:cs typeface="Helvetica Neue"/>
                <a:sym typeface="Helvetica Neue"/>
              </a:rPr>
            </a:br>
            <a:r>
              <a:rPr lang="en-US" sz="8500" b="1" i="0" u="none" strike="noStrike" cap="none" dirty="0">
                <a:solidFill>
                  <a:srgbClr val="005493"/>
                </a:solidFill>
                <a:latin typeface="Helvetica Neue"/>
                <a:ea typeface="Helvetica Neue"/>
                <a:cs typeface="Helvetica Neue"/>
                <a:sym typeface="Helvetica Neue"/>
              </a:rPr>
              <a:t>Learning Objectives for this Lesson</a:t>
            </a:r>
            <a:endParaRPr dirty="0"/>
          </a:p>
        </p:txBody>
      </p:sp>
      <p:sp>
        <p:nvSpPr>
          <p:cNvPr id="72" name="Google Shape;72;p2"/>
          <p:cNvSpPr txBox="1">
            <a:spLocks noGrp="1"/>
          </p:cNvSpPr>
          <p:nvPr>
            <p:ph idx="1"/>
          </p:nvPr>
        </p:nvSpPr>
        <p:spPr>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sz="5500" b="1" dirty="0"/>
              <a:t>By the end of this lesson, you should be able to…</a:t>
            </a:r>
            <a:endParaRPr dirty="0"/>
          </a:p>
        </p:txBody>
      </p:sp>
      <p:sp>
        <p:nvSpPr>
          <p:cNvPr id="73" name="Google Shape;73;p2"/>
          <p:cNvSpPr txBox="1">
            <a:spLocks noGrp="1"/>
          </p:cNvSpPr>
          <p:nvPr>
            <p:ph type="body" idx="4294967295"/>
          </p:nvPr>
        </p:nvSpPr>
        <p:spPr>
          <a:xfrm>
            <a:off x="1676400" y="5137150"/>
            <a:ext cx="21971000" cy="8256588"/>
          </a:xfrm>
          <a:prstGeom prst="rect">
            <a:avLst/>
          </a:prstGeom>
          <a:noFill/>
          <a:ln>
            <a:noFill/>
          </a:ln>
        </p:spPr>
        <p:txBody>
          <a:bodyPr spcFirstLastPara="1" wrap="square" lIns="50800" tIns="50800" rIns="50800" bIns="50800" anchor="t" anchorCtr="0">
            <a:normAutofit/>
          </a:bodyPr>
          <a:lstStyle/>
          <a:p>
            <a:pPr marL="609600" lvl="0" indent="-609600" algn="l" rtl="0">
              <a:lnSpc>
                <a:spcPct val="90000"/>
              </a:lnSpc>
              <a:spcBef>
                <a:spcPts val="0"/>
              </a:spcBef>
              <a:spcAft>
                <a:spcPts val="0"/>
              </a:spcAft>
              <a:buClr>
                <a:srgbClr val="000000"/>
              </a:buClr>
              <a:buSzPts val="5904"/>
              <a:buFont typeface="Helvetica Neue"/>
              <a:buChar char="•"/>
            </a:pPr>
            <a:r>
              <a:rPr lang="en-US" dirty="0"/>
              <a:t>List some ways in which software can cause inadvertent harm or amplify inequities, with examples</a:t>
            </a:r>
          </a:p>
          <a:p>
            <a:pPr marL="609600" lvl="0" indent="-609600" algn="l" rtl="0">
              <a:lnSpc>
                <a:spcPct val="90000"/>
              </a:lnSpc>
              <a:spcBef>
                <a:spcPts val="4500"/>
              </a:spcBef>
              <a:spcAft>
                <a:spcPts val="0"/>
              </a:spcAft>
              <a:buClr>
                <a:srgbClr val="000000"/>
              </a:buClr>
              <a:buSzPts val="5904"/>
              <a:buFont typeface="Helvetica Neue"/>
              <a:buChar char="•"/>
            </a:pPr>
            <a:r>
              <a:rPr lang="en-US" dirty="0"/>
              <a:t>Explain some techniques that a software engineer can use to detect and mitigate these harms.</a:t>
            </a:r>
            <a:endParaRPr dirty="0"/>
          </a:p>
          <a:p>
            <a:pPr marL="609600" lvl="0" indent="-234696" algn="l" rtl="0">
              <a:lnSpc>
                <a:spcPct val="90000"/>
              </a:lnSpc>
              <a:spcBef>
                <a:spcPts val="4500"/>
              </a:spcBef>
              <a:spcAft>
                <a:spcPts val="0"/>
              </a:spcAft>
              <a:buClr>
                <a:srgbClr val="000000"/>
              </a:buClr>
              <a:buSzPts val="5904"/>
              <a:buFont typeface="Helvetica Neue"/>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ode of Ethics"/>
          <p:cNvSpPr txBox="1">
            <a:spLocks noGrp="1"/>
          </p:cNvSpPr>
          <p:nvPr>
            <p:ph type="title"/>
          </p:nvPr>
        </p:nvSpPr>
        <p:spPr>
          <a:prstGeom prst="rect">
            <a:avLst/>
          </a:prstGeom>
        </p:spPr>
        <p:txBody>
          <a:bodyPr/>
          <a:lstStyle/>
          <a:p>
            <a:r>
              <a:t>Code of Ethics</a:t>
            </a:r>
          </a:p>
        </p:txBody>
      </p:sp>
      <p:sp>
        <p:nvSpPr>
          <p:cNvPr id="166" name="ACM’s Code of Ethics Software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ACM’s Code of Ethics Software Engineers</a:t>
            </a:r>
          </a:p>
        </p:txBody>
      </p:sp>
      <p:sp>
        <p:nvSpPr>
          <p:cNvPr id="167" name="1. PUBLIC – Software engineers shall act consistently with the public interest.…"/>
          <p:cNvSpPr txBox="1">
            <a:spLocks noGrp="1"/>
          </p:cNvSpPr>
          <p:nvPr>
            <p:ph type="body" idx="1"/>
          </p:nvPr>
        </p:nvSpPr>
        <p:spPr>
          <a:prstGeom prst="rect">
            <a:avLst/>
          </a:prstGeom>
        </p:spPr>
        <p:txBody>
          <a:bodyPr>
            <a:normAutofit lnSpcReduction="10000"/>
          </a:bodyPr>
          <a:lstStyle/>
          <a:p>
            <a:pPr marL="0" indent="0" defTabSz="1560536">
              <a:spcBef>
                <a:spcPts val="2800"/>
              </a:spcBef>
              <a:buSzTx/>
              <a:buNone/>
              <a:defRPr sz="3072"/>
            </a:pPr>
            <a:r>
              <a:rPr dirty="0"/>
              <a:t>1. PUBLIC – Software engineers shall act consistently with the public interest.</a:t>
            </a:r>
          </a:p>
          <a:p>
            <a:pPr marL="0" indent="0" defTabSz="1560536">
              <a:spcBef>
                <a:spcPts val="2800"/>
              </a:spcBef>
              <a:buSzTx/>
              <a:buNone/>
              <a:defRPr sz="3072"/>
            </a:pPr>
            <a:r>
              <a:rPr dirty="0"/>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rPr dirty="0"/>
              <a:t>3. PRODUCT – Software engineers shall ensure that their products and related modifications meet the highest professional standards possible.</a:t>
            </a:r>
          </a:p>
          <a:p>
            <a:pPr marL="0" indent="0" defTabSz="1560536">
              <a:spcBef>
                <a:spcPts val="2800"/>
              </a:spcBef>
              <a:buSzTx/>
              <a:buNone/>
              <a:defRPr sz="3072"/>
            </a:pPr>
            <a:r>
              <a:rPr dirty="0"/>
              <a:t>4. JUDGMENT – Software engineers shall maintain integrity and independence in their professional judgment.</a:t>
            </a:r>
          </a:p>
          <a:p>
            <a:pPr marL="0" indent="0" defTabSz="1560536">
              <a:spcBef>
                <a:spcPts val="2800"/>
              </a:spcBef>
              <a:buSzTx/>
              <a:buNone/>
              <a:defRPr sz="3072"/>
            </a:pPr>
            <a:r>
              <a:rPr dirty="0"/>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rPr dirty="0"/>
              <a:t>6. PROFESSION – Software engineers shall advance the integrity and reputation of the profession consistent with the public interest.</a:t>
            </a:r>
          </a:p>
          <a:p>
            <a:pPr marL="0" indent="0" defTabSz="1560536">
              <a:spcBef>
                <a:spcPts val="2800"/>
              </a:spcBef>
              <a:buSzTx/>
              <a:buNone/>
              <a:defRPr sz="3072"/>
            </a:pPr>
            <a:r>
              <a:rPr dirty="0"/>
              <a:t>7. COLLEAGUES – Software engineers shall be fair to and supportive of their colleagues.</a:t>
            </a:r>
          </a:p>
          <a:p>
            <a:pPr marL="0" indent="0" defTabSz="1560536">
              <a:spcBef>
                <a:spcPts val="2800"/>
              </a:spcBef>
              <a:buSzTx/>
              <a:buNone/>
              <a:defRPr sz="3072"/>
            </a:pPr>
            <a:r>
              <a:rPr dirty="0"/>
              <a:t>8. SELF – Software engineers shall participate in lifelong learning regarding the practice of their profession and shall promote an ethical approach to the practice of the profession.</a:t>
            </a:r>
          </a:p>
        </p:txBody>
      </p:sp>
      <p:sp>
        <p:nvSpPr>
          <p:cNvPr id="168" name="https://ethics.acm.org/code-of-ethics/software-engineering-code/"/>
          <p:cNvSpPr txBox="1"/>
          <p:nvPr/>
        </p:nvSpPr>
        <p:spPr>
          <a:xfrm>
            <a:off x="7648803" y="13052146"/>
            <a:ext cx="908639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a:hlinkClick r:id="rId3"/>
              </a:rPr>
              <a:t>https://ethics.acm.org/code-of-ethics/software-engineering-code/</a:t>
            </a:r>
          </a:p>
        </p:txBody>
      </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r>
              <a:rPr dirty="0"/>
              <a:t>1. PUBLIC – Software engineers shall act consistently with the public interest.</a:t>
            </a:r>
          </a:p>
        </p:txBody>
      </p:sp>
      <p:pic>
        <p:nvPicPr>
          <p:cNvPr id="169"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854" y="1211484"/>
            <a:ext cx="20594329" cy="8256012"/>
          </a:xfrm>
          <a:prstGeom prst="rect">
            <a:avLst/>
          </a:prstGeom>
          <a:ln w="25400">
            <a:miter lim="400000"/>
          </a:ln>
          <a:effectLst>
            <a:outerShdw blurRad="254000" dist="127000" dir="5400000" rotWithShape="0">
              <a:srgbClr val="000000">
                <a:alpha val="70000"/>
              </a:srgbClr>
            </a:outerShdw>
          </a:effectLst>
        </p:spPr>
      </p:pic>
      <p:sp>
        <p:nvSpPr>
          <p:cNvPr id="2" name="TextBox 1">
            <a:extLst>
              <a:ext uri="{FF2B5EF4-FFF2-40B4-BE49-F238E27FC236}">
                <a16:creationId xmlns:a16="http://schemas.microsoft.com/office/drawing/2014/main" id="{41FF7A01-F024-4855-96BA-5D43716E8A5B}"/>
              </a:ext>
            </a:extLst>
          </p:cNvPr>
          <p:cNvSpPr txBox="1"/>
          <p:nvPr/>
        </p:nvSpPr>
        <p:spPr>
          <a:xfrm>
            <a:off x="10352314" y="4065665"/>
            <a:ext cx="7445828" cy="1579920"/>
          </a:xfrm>
          <a:prstGeom prst="rect">
            <a:avLst/>
          </a:prstGeom>
          <a:solidFill>
            <a:schemeClr val="bg1"/>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mn-lt"/>
                <a:ea typeface="+mn-ea"/>
                <a:cs typeface="+mn-cs"/>
                <a:sym typeface="Helvetica Neue"/>
              </a:rPr>
              <a:t>TLDR: No</a:t>
            </a:r>
          </a:p>
        </p:txBody>
      </p:sp>
    </p:spTree>
    <p:extLst>
      <p:ext uri="{BB962C8B-B14F-4D97-AF65-F5344CB8AC3E}">
        <p14:creationId xmlns:p14="http://schemas.microsoft.com/office/powerpoint/2010/main" val="10089683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69" grpId="0" animBg="1" advAuto="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afety-Critical Software Regulations"/>
          <p:cNvSpPr txBox="1">
            <a:spLocks noGrp="1"/>
          </p:cNvSpPr>
          <p:nvPr>
            <p:ph type="title"/>
          </p:nvPr>
        </p:nvSpPr>
        <p:spPr>
          <a:prstGeom prst="rect">
            <a:avLst/>
          </a:prstGeom>
        </p:spPr>
        <p:txBody>
          <a:bodyPr>
            <a:normAutofit fontScale="90000"/>
          </a:bodyPr>
          <a:lstStyle/>
          <a:p>
            <a:r>
              <a:rPr dirty="0"/>
              <a:t>S</a:t>
            </a:r>
            <a:r>
              <a:rPr lang="en-US" dirty="0"/>
              <a:t>tandards can give more concrete guidance.</a:t>
            </a:r>
            <a:endParaRPr dirty="0"/>
          </a:p>
        </p:txBody>
      </p:sp>
      <p:sp>
        <p:nvSpPr>
          <p:cNvPr id="200" name="International bodies define standard processes that are designed to protect the public…"/>
          <p:cNvSpPr txBox="1">
            <a:spLocks noGrp="1"/>
          </p:cNvSpPr>
          <p:nvPr>
            <p:ph type="body" idx="1"/>
          </p:nvPr>
        </p:nvSpPr>
        <p:spPr>
          <a:xfrm>
            <a:off x="1206500" y="4248504"/>
            <a:ext cx="16482157" cy="8256012"/>
          </a:xfrm>
          <a:prstGeom prst="rect">
            <a:avLst/>
          </a:prstGeom>
        </p:spPr>
        <p:txBody>
          <a:bodyPr/>
          <a:lstStyle/>
          <a:p>
            <a:r>
              <a:rPr dirty="0"/>
              <a:t>International bodies define standard processes that are designed to protect the public</a:t>
            </a:r>
          </a:p>
          <a:p>
            <a:r>
              <a:rPr dirty="0"/>
              <a:t>By (correctly) following such a standard, you can reduce the chance of harm to users, as well as your ethical (and legal) liability</a:t>
            </a:r>
          </a:p>
        </p:txBody>
      </p:sp>
      <p:pic>
        <p:nvPicPr>
          <p:cNvPr id="201"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310" y="2714904"/>
            <a:ext cx="6266528" cy="10706981"/>
          </a:xfrm>
          <a:prstGeom prst="rect">
            <a:avLst/>
          </a:prstGeom>
          <a:ln w="25400">
            <a:miter lim="400000"/>
          </a:ln>
          <a:effectLst>
            <a:outerShdw blurRad="254000" dist="127000" dir="5400000" rotWithShape="0">
              <a:srgbClr val="000000">
                <a:alpha val="70000"/>
              </a:srgbClr>
            </a:outerShdw>
          </a:effectLst>
        </p:spPr>
      </p:pic>
      <p:sp>
        <p:nvSpPr>
          <p:cNvPr id="3" name="Text Placeholder 2">
            <a:extLst>
              <a:ext uri="{FF2B5EF4-FFF2-40B4-BE49-F238E27FC236}">
                <a16:creationId xmlns:a16="http://schemas.microsoft.com/office/drawing/2014/main" id="{94C731EF-7C5E-4726-A5D2-5EEC04C660CA}"/>
              </a:ext>
            </a:extLst>
          </p:cNvPr>
          <p:cNvSpPr>
            <a:spLocks noGrp="1"/>
          </p:cNvSpPr>
          <p:nvPr>
            <p:ph type="body" sz="quarter" idx="21"/>
          </p:nvPr>
        </p:nvSpPr>
        <p:spPr/>
        <p:txBody>
          <a:bodyPr/>
          <a:lstStyle/>
          <a:p>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1D5A-1A21-4E3C-A9B4-DD82C34C7FBB}"/>
              </a:ext>
            </a:extLst>
          </p:cNvPr>
          <p:cNvSpPr>
            <a:spLocks noGrp="1"/>
          </p:cNvSpPr>
          <p:nvPr>
            <p:ph type="title"/>
          </p:nvPr>
        </p:nvSpPr>
        <p:spPr/>
        <p:txBody>
          <a:bodyPr>
            <a:normAutofit fontScale="90000"/>
          </a:bodyPr>
          <a:lstStyle/>
          <a:p>
            <a:r>
              <a:rPr lang="en-US" dirty="0"/>
              <a:t>Standards can give more concrete guidance.</a:t>
            </a:r>
          </a:p>
        </p:txBody>
      </p:sp>
      <p:sp>
        <p:nvSpPr>
          <p:cNvPr id="3" name="Text Placeholder 2">
            <a:extLst>
              <a:ext uri="{FF2B5EF4-FFF2-40B4-BE49-F238E27FC236}">
                <a16:creationId xmlns:a16="http://schemas.microsoft.com/office/drawing/2014/main" id="{F7C7963B-480E-4A72-89D2-B711E631650D}"/>
              </a:ext>
            </a:extLst>
          </p:cNvPr>
          <p:cNvSpPr>
            <a:spLocks noGrp="1"/>
          </p:cNvSpPr>
          <p:nvPr>
            <p:ph type="body" sz="quarter" idx="21"/>
          </p:nvPr>
        </p:nvSpPr>
        <p:spPr/>
        <p:txBody>
          <a:bodyPr/>
          <a:lstStyle/>
          <a:p>
            <a:endParaRPr lang="en-US"/>
          </a:p>
        </p:txBody>
      </p:sp>
      <p:pic>
        <p:nvPicPr>
          <p:cNvPr id="6" name="Picture 5">
            <a:extLst>
              <a:ext uri="{FF2B5EF4-FFF2-40B4-BE49-F238E27FC236}">
                <a16:creationId xmlns:a16="http://schemas.microsoft.com/office/drawing/2014/main" id="{E8A847AB-B21F-486B-844F-30DDE99E8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107" y="3938109"/>
            <a:ext cx="13573785" cy="8698391"/>
          </a:xfrm>
          <a:prstGeom prst="rect">
            <a:avLst/>
          </a:prstGeom>
        </p:spPr>
      </p:pic>
    </p:spTree>
    <p:extLst>
      <p:ext uri="{BB962C8B-B14F-4D97-AF65-F5344CB8AC3E}">
        <p14:creationId xmlns:p14="http://schemas.microsoft.com/office/powerpoint/2010/main" val="10442466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Accessibility should not be a hard decision"/>
          <p:cNvSpPr txBox="1">
            <a:spLocks noGrp="1"/>
          </p:cNvSpPr>
          <p:nvPr>
            <p:ph type="title"/>
          </p:nvPr>
        </p:nvSpPr>
        <p:spPr>
          <a:prstGeom prst="rect">
            <a:avLst/>
          </a:prstGeom>
        </p:spPr>
        <p:txBody>
          <a:bodyPr>
            <a:normAutofit fontScale="90000"/>
          </a:bodyPr>
          <a:lstStyle/>
          <a:p>
            <a:r>
              <a:rPr lang="en-US" dirty="0"/>
              <a:t>Standards can give more concrete guidance.</a:t>
            </a:r>
            <a:endParaRPr dirty="0"/>
          </a:p>
        </p:txBody>
      </p:sp>
      <p:sp>
        <p:nvSpPr>
          <p:cNvPr id="191" name="Example: Domino’s + ADA"/>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Example: Domino’s + ADA</a:t>
            </a:r>
          </a:p>
        </p:txBody>
      </p:sp>
      <p:pic>
        <p:nvPicPr>
          <p:cNvPr id="192"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26" y="3635600"/>
            <a:ext cx="9753601" cy="10579101"/>
          </a:xfrm>
          <a:prstGeom prst="rect">
            <a:avLst/>
          </a:prstGeom>
          <a:ln w="12700">
            <a:miter lim="400000"/>
          </a:ln>
        </p:spPr>
      </p:pic>
      <p:pic>
        <p:nvPicPr>
          <p:cNvPr id="193" name="Image" descr="Image"/>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3194631" y="3593882"/>
            <a:ext cx="10180321" cy="9227103"/>
          </a:xfrm>
          <a:prstGeom prst="rect">
            <a:avLst/>
          </a:prstGeom>
          <a:ln w="12700">
            <a:miter lim="400000"/>
          </a:ln>
        </p:spPr>
      </p:pic>
      <p:sp>
        <p:nvSpPr>
          <p:cNvPr id="194" name="WCAG 2.0 Specification"/>
          <p:cNvSpPr txBox="1"/>
          <p:nvPr/>
        </p:nvSpPr>
        <p:spPr>
          <a:xfrm>
            <a:off x="17181886" y="12818922"/>
            <a:ext cx="220573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dirty="0">
                <a:hlinkClick r:id="rId5"/>
              </a:rPr>
              <a:t>WCAG 2.0 </a:t>
            </a:r>
            <a:r>
              <a:rPr u="sng" dirty="0" err="1">
                <a:hlinkClick r:id="rId5"/>
              </a:rPr>
              <a:t>Spe</a:t>
            </a:r>
            <a:endParaRPr lang="en-US" u="sng" dirty="0">
              <a:hlinkClick r:id="rId5"/>
            </a:endParaRPr>
          </a:p>
          <a:p>
            <a:pPr>
              <a:defRPr u="none"/>
            </a:pPr>
            <a:r>
              <a:rPr u="sng" dirty="0" err="1">
                <a:hlinkClick r:id="rId5"/>
              </a:rPr>
              <a:t>cification</a:t>
            </a:r>
            <a:endParaRPr u="sng" dirty="0">
              <a:hlinkClick r:id="rId5"/>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CA84-5918-FB6D-0D86-441AF97CC192}"/>
              </a:ext>
            </a:extLst>
          </p:cNvPr>
          <p:cNvSpPr>
            <a:spLocks noGrp="1"/>
          </p:cNvSpPr>
          <p:nvPr>
            <p:ph type="title"/>
          </p:nvPr>
        </p:nvSpPr>
        <p:spPr/>
        <p:txBody>
          <a:bodyPr/>
          <a:lstStyle/>
          <a:p>
            <a:r>
              <a:rPr lang="en-US" dirty="0"/>
              <a:t>What actions can we take?</a:t>
            </a:r>
          </a:p>
        </p:txBody>
      </p:sp>
      <p:sp>
        <p:nvSpPr>
          <p:cNvPr id="3" name="Content Placeholder 2">
            <a:extLst>
              <a:ext uri="{FF2B5EF4-FFF2-40B4-BE49-F238E27FC236}">
                <a16:creationId xmlns:a16="http://schemas.microsoft.com/office/drawing/2014/main" id="{E21398EB-4E0A-5477-255A-089697E219FD}"/>
              </a:ext>
            </a:extLst>
          </p:cNvPr>
          <p:cNvSpPr>
            <a:spLocks noGrp="1"/>
          </p:cNvSpPr>
          <p:nvPr>
            <p:ph idx="1"/>
          </p:nvPr>
        </p:nvSpPr>
        <p:spPr/>
        <p:txBody>
          <a:bodyPr/>
          <a:lstStyle/>
          <a:p>
            <a:r>
              <a:rPr lang="en-US" dirty="0"/>
              <a:t>How can we anticipate the harms our software might do?</a:t>
            </a:r>
          </a:p>
          <a:p>
            <a:r>
              <a:rPr lang="en-US" dirty="0"/>
              <a:t>How do we design our software to mitigate unintentional harms?</a:t>
            </a:r>
          </a:p>
          <a:p>
            <a:r>
              <a:rPr lang="en-US" dirty="0"/>
              <a:t>How do we work with our teams and employers to minimize the harms that our software might do?</a:t>
            </a:r>
          </a:p>
          <a:p>
            <a:r>
              <a:rPr lang="en-US" dirty="0"/>
              <a:t>Everything can and should be iterated on, including the problem itself … what are we trying to solve?​</a:t>
            </a:r>
          </a:p>
        </p:txBody>
      </p:sp>
      <p:sp>
        <p:nvSpPr>
          <p:cNvPr id="4" name="Slide Number Placeholder 3">
            <a:extLst>
              <a:ext uri="{FF2B5EF4-FFF2-40B4-BE49-F238E27FC236}">
                <a16:creationId xmlns:a16="http://schemas.microsoft.com/office/drawing/2014/main" id="{94FBF0BF-2240-78AB-818F-E9BFCCCACED0}"/>
              </a:ext>
            </a:extLst>
          </p:cNvPr>
          <p:cNvSpPr>
            <a:spLocks noGrp="1"/>
          </p:cNvSpPr>
          <p:nvPr>
            <p:ph type="sldNum" sz="quarter" idx="12"/>
          </p:nvPr>
        </p:nvSpPr>
        <p:spPr/>
        <p:txBody>
          <a:bodyPr/>
          <a:lstStyle/>
          <a:p>
            <a:pPr defTabSz="1828800">
              <a:buClrTx/>
              <a:defRPr/>
            </a:pPr>
            <a:fld id="{20F37917-FD3A-4669-9018-DA04BCDD3D75}" type="slidenum">
              <a:rPr lang="en-US" kern="1200" smtClean="0">
                <a:solidFill>
                  <a:prstClr val="black">
                    <a:tint val="75000"/>
                  </a:prstClr>
                </a:solidFill>
                <a:latin typeface="Calibri" panose="020F0502020204030204"/>
                <a:ea typeface="+mn-ea"/>
                <a:cs typeface="+mn-cs"/>
              </a:rPr>
              <a:pPr defTabSz="1828800">
                <a:buClrTx/>
                <a:defRPr/>
              </a:pPr>
              <a:t>24</a:t>
            </a:fld>
            <a:endParaRPr lang="en-US" kern="1200">
              <a:solidFill>
                <a:prstClr val="black">
                  <a:tint val="75000"/>
                </a:prstClr>
              </a:solidFill>
              <a:latin typeface="Calibri" panose="020F0502020204030204"/>
              <a:ea typeface="+mn-ea"/>
              <a:cs typeface="+mn-cs"/>
            </a:endParaRPr>
          </a:p>
        </p:txBody>
      </p:sp>
      <p:pic>
        <p:nvPicPr>
          <p:cNvPr id="8" name="Google Shape;187;g15e7e72aa08_0_47">
            <a:extLst>
              <a:ext uri="{FF2B5EF4-FFF2-40B4-BE49-F238E27FC236}">
                <a16:creationId xmlns:a16="http://schemas.microsoft.com/office/drawing/2014/main" id="{7DCD998B-68D4-7F96-D01D-BB737567D4A2}"/>
              </a:ext>
            </a:extLst>
          </p:cNvPr>
          <p:cNvPicPr preferRelativeResize="0"/>
          <p:nvPr/>
        </p:nvPicPr>
        <p:blipFill>
          <a:blip r:embed="rId2">
            <a:alphaModFix/>
          </a:blip>
          <a:stretch>
            <a:fillRect/>
          </a:stretch>
        </p:blipFill>
        <p:spPr>
          <a:xfrm>
            <a:off x="18148950" y="5397204"/>
            <a:ext cx="4972125" cy="5547153"/>
          </a:xfrm>
          <a:prstGeom prst="rect">
            <a:avLst/>
          </a:prstGeom>
          <a:noFill/>
          <a:ln>
            <a:noFill/>
          </a:ln>
        </p:spPr>
      </p:pic>
      <p:pic>
        <p:nvPicPr>
          <p:cNvPr id="9" name="Google Shape;188;g15e7e72aa08_0_47">
            <a:extLst>
              <a:ext uri="{FF2B5EF4-FFF2-40B4-BE49-F238E27FC236}">
                <a16:creationId xmlns:a16="http://schemas.microsoft.com/office/drawing/2014/main" id="{066B145A-ABB0-C8FB-E505-8E561A83DFC0}"/>
              </a:ext>
            </a:extLst>
          </p:cNvPr>
          <p:cNvPicPr preferRelativeResize="0"/>
          <p:nvPr/>
        </p:nvPicPr>
        <p:blipFill>
          <a:blip r:embed="rId3">
            <a:alphaModFix amt="50000"/>
            <a:duotone>
              <a:schemeClr val="accent4">
                <a:shade val="45000"/>
                <a:satMod val="135000"/>
              </a:schemeClr>
              <a:prstClr val="white"/>
            </a:duotone>
          </a:blip>
          <a:stretch>
            <a:fillRect/>
          </a:stretch>
        </p:blipFill>
        <p:spPr>
          <a:xfrm>
            <a:off x="17221200" y="4756968"/>
            <a:ext cx="6827625" cy="6827625"/>
          </a:xfrm>
          <a:prstGeom prst="rect">
            <a:avLst/>
          </a:prstGeom>
          <a:noFill/>
          <a:ln>
            <a:noFill/>
          </a:ln>
          <a:effectLst>
            <a:outerShdw blurRad="50800" dist="50800" dir="5400000" algn="ctr" rotWithShape="0">
              <a:schemeClr val="accent1">
                <a:lumMod val="40000"/>
                <a:lumOff val="60000"/>
                <a:alpha val="27000"/>
              </a:schemeClr>
            </a:outerShdw>
            <a:reflection endPos="0" dist="50800" dir="5400000" sy="-100000" algn="bl" rotWithShape="0"/>
          </a:effectLst>
        </p:spPr>
      </p:pic>
    </p:spTree>
    <p:extLst>
      <p:ext uri="{BB962C8B-B14F-4D97-AF65-F5344CB8AC3E}">
        <p14:creationId xmlns:p14="http://schemas.microsoft.com/office/powerpoint/2010/main" val="1866597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859D00-2BC0-808E-4D2D-CA138383B751}"/>
              </a:ext>
            </a:extLst>
          </p:cNvPr>
          <p:cNvSpPr>
            <a:spLocks noGrp="1"/>
          </p:cNvSpPr>
          <p:nvPr>
            <p:ph type="title"/>
          </p:nvPr>
        </p:nvSpPr>
        <p:spPr/>
        <p:txBody>
          <a:bodyPr/>
          <a:lstStyle/>
          <a:p>
            <a:r>
              <a:rPr lang="en-US" dirty="0"/>
              <a:t>Inclusiveness and Iteration are key</a:t>
            </a:r>
          </a:p>
        </p:txBody>
      </p:sp>
      <p:sp>
        <p:nvSpPr>
          <p:cNvPr id="6" name="Content Placeholder 5">
            <a:extLst>
              <a:ext uri="{FF2B5EF4-FFF2-40B4-BE49-F238E27FC236}">
                <a16:creationId xmlns:a16="http://schemas.microsoft.com/office/drawing/2014/main" id="{315BC6A7-A0D1-D0F0-6A2B-628A50DDD8B0}"/>
              </a:ext>
            </a:extLst>
          </p:cNvPr>
          <p:cNvSpPr>
            <a:spLocks noGrp="1"/>
          </p:cNvSpPr>
          <p:nvPr>
            <p:ph idx="1"/>
          </p:nvPr>
        </p:nvSpPr>
        <p:spPr/>
        <p:txBody>
          <a:bodyPr/>
          <a:lstStyle/>
          <a:p>
            <a:pPr marL="773811" indent="-685800">
              <a:spcBef>
                <a:spcPts val="4500"/>
              </a:spcBef>
              <a:buSzPts val="2214"/>
            </a:pPr>
            <a:r>
              <a:rPr lang="en-US" dirty="0"/>
              <a:t>For every piece of software you create, you should iterate on it and include a wide range of people to use your software.</a:t>
            </a:r>
            <a:br>
              <a:rPr lang="en-US" dirty="0"/>
            </a:br>
            <a:endParaRPr lang="en-US" dirty="0"/>
          </a:p>
          <a:p>
            <a:pPr marL="773811" indent="-685800">
              <a:spcBef>
                <a:spcPts val="0"/>
              </a:spcBef>
              <a:buSzPts val="2214"/>
            </a:pPr>
            <a:r>
              <a:rPr lang="en-US" dirty="0"/>
              <a:t>By including more people you can better detect biases and harm that your software might create on certain populations. </a:t>
            </a:r>
            <a:br>
              <a:rPr lang="en-US" dirty="0"/>
            </a:br>
            <a:endParaRPr lang="en-US" dirty="0"/>
          </a:p>
          <a:p>
            <a:endParaRPr lang="en-US" dirty="0"/>
          </a:p>
        </p:txBody>
      </p:sp>
    </p:spTree>
    <p:extLst>
      <p:ext uri="{BB962C8B-B14F-4D97-AF65-F5344CB8AC3E}">
        <p14:creationId xmlns:p14="http://schemas.microsoft.com/office/powerpoint/2010/main" val="3948785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15e7e72aa08_0_60"/>
          <p:cNvSpPr txBox="1">
            <a:spLocks noGrp="1"/>
          </p:cNvSpPr>
          <p:nvPr>
            <p:ph type="title"/>
          </p:nvPr>
        </p:nvSpPr>
        <p:spPr>
          <a:xfrm>
            <a:off x="244050" y="924625"/>
            <a:ext cx="23895900" cy="5228400"/>
          </a:xfrm>
          <a:prstGeom prst="rect">
            <a:avLst/>
          </a:prstGeom>
        </p:spPr>
        <p:txBody>
          <a:bodyPr spcFirstLastPara="1" wrap="square" lIns="50800" tIns="50800" rIns="50800" bIns="50800" anchor="ctr" anchorCtr="0">
            <a:normAutofit/>
          </a:bodyPr>
          <a:lstStyle/>
          <a:p>
            <a:pPr marL="0" lvl="0" indent="0" algn="l" rtl="0">
              <a:spcBef>
                <a:spcPts val="0"/>
              </a:spcBef>
              <a:spcAft>
                <a:spcPts val="0"/>
              </a:spcAft>
              <a:buNone/>
            </a:pPr>
            <a:r>
              <a:rPr lang="en-US"/>
              <a:t>Guidelines from Microsoft on how to create software for people that mitigates harm.  </a:t>
            </a:r>
            <a:endParaRPr/>
          </a:p>
        </p:txBody>
      </p:sp>
      <p:sp>
        <p:nvSpPr>
          <p:cNvPr id="195" name="Google Shape;195;g15e7e72aa08_0_60"/>
          <p:cNvSpPr txBox="1"/>
          <p:nvPr/>
        </p:nvSpPr>
        <p:spPr>
          <a:xfrm>
            <a:off x="1122675" y="12398075"/>
            <a:ext cx="20451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Helvetica Neue"/>
                <a:ea typeface="Helvetica Neue"/>
                <a:cs typeface="Helvetica Neue"/>
                <a:sym typeface="Helvetica Neue"/>
              </a:rPr>
              <a:t>Link: </a:t>
            </a:r>
            <a:r>
              <a:rPr lang="en-US" sz="2700" u="sng">
                <a:solidFill>
                  <a:schemeClr val="hlink"/>
                </a:solidFill>
                <a:latin typeface="Helvetica Neue"/>
                <a:ea typeface="Helvetica Neue"/>
                <a:cs typeface="Helvetica Neue"/>
                <a:sym typeface="Helvetica Neue"/>
                <a:hlinkClick r:id="rId3"/>
              </a:rPr>
              <a:t>https://www.microsoft.com/en-us/research/uploads/prod/2020/03/Guidelines_summary_image@2x.png</a:t>
            </a:r>
            <a:endParaRPr sz="2700">
              <a:latin typeface="Helvetica Neue"/>
              <a:ea typeface="Helvetica Neue"/>
              <a:cs typeface="Helvetica Neue"/>
              <a:sym typeface="Helvetica Neue"/>
            </a:endParaRPr>
          </a:p>
        </p:txBody>
      </p:sp>
      <p:pic>
        <p:nvPicPr>
          <p:cNvPr id="196" name="Google Shape;196;g15e7e72aa08_0_60"/>
          <p:cNvPicPr preferRelativeResize="0"/>
          <p:nvPr/>
        </p:nvPicPr>
        <p:blipFill>
          <a:blip r:embed="rId4">
            <a:alphaModFix/>
          </a:blip>
          <a:stretch>
            <a:fillRect/>
          </a:stretch>
        </p:blipFill>
        <p:spPr>
          <a:xfrm>
            <a:off x="17036588" y="5510100"/>
            <a:ext cx="6854037" cy="522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15e7e72aa08_0_66"/>
          <p:cNvPicPr preferRelativeResize="0"/>
          <p:nvPr/>
        </p:nvPicPr>
        <p:blipFill>
          <a:blip r:embed="rId3">
            <a:alphaModFix/>
          </a:blip>
          <a:stretch>
            <a:fillRect/>
          </a:stretch>
        </p:blipFill>
        <p:spPr>
          <a:xfrm>
            <a:off x="152400" y="152400"/>
            <a:ext cx="16821971" cy="13715999"/>
          </a:xfrm>
          <a:prstGeom prst="rect">
            <a:avLst/>
          </a:prstGeom>
          <a:noFill/>
          <a:ln>
            <a:noFill/>
          </a:ln>
        </p:spPr>
      </p:pic>
      <p:sp>
        <p:nvSpPr>
          <p:cNvPr id="202" name="Google Shape;202;g15e7e72aa08_0_66"/>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pic>
        <p:nvPicPr>
          <p:cNvPr id="203" name="Google Shape;203;g15e7e72aa08_0_66"/>
          <p:cNvPicPr preferRelativeResize="0"/>
          <p:nvPr/>
        </p:nvPicPr>
        <p:blipFill>
          <a:blip r:embed="rId4">
            <a:alphaModFix/>
          </a:blip>
          <a:stretch>
            <a:fillRect/>
          </a:stretch>
        </p:blipFill>
        <p:spPr>
          <a:xfrm>
            <a:off x="17529963" y="304800"/>
            <a:ext cx="6854037" cy="5228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15e7e72aa08_0_74"/>
          <p:cNvPicPr preferRelativeResize="0"/>
          <p:nvPr/>
        </p:nvPicPr>
        <p:blipFill>
          <a:blip r:embed="rId3">
            <a:alphaModFix/>
          </a:blip>
          <a:stretch>
            <a:fillRect/>
          </a:stretch>
        </p:blipFill>
        <p:spPr>
          <a:xfrm>
            <a:off x="254150" y="979213"/>
            <a:ext cx="23875700" cy="11757575"/>
          </a:xfrm>
          <a:prstGeom prst="rect">
            <a:avLst/>
          </a:prstGeom>
          <a:noFill/>
          <a:ln>
            <a:noFill/>
          </a:ln>
        </p:spPr>
      </p:pic>
      <p:sp>
        <p:nvSpPr>
          <p:cNvPr id="209" name="Google Shape;209;g15e7e72aa08_0_74"/>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pic>
        <p:nvPicPr>
          <p:cNvPr id="210" name="Google Shape;210;g15e7e72aa08_0_74"/>
          <p:cNvPicPr preferRelativeResize="0"/>
          <p:nvPr/>
        </p:nvPicPr>
        <p:blipFill>
          <a:blip r:embed="rId4">
            <a:alphaModFix/>
          </a:blip>
          <a:stretch>
            <a:fillRect/>
          </a:stretch>
        </p:blipFill>
        <p:spPr>
          <a:xfrm>
            <a:off x="21459100" y="11568300"/>
            <a:ext cx="2431524" cy="1854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5e7e72aa08_0_82"/>
          <p:cNvPicPr preferRelativeResize="0"/>
          <p:nvPr/>
        </p:nvPicPr>
        <p:blipFill>
          <a:blip r:embed="rId3">
            <a:alphaModFix/>
          </a:blip>
          <a:stretch>
            <a:fillRect/>
          </a:stretch>
        </p:blipFill>
        <p:spPr>
          <a:xfrm>
            <a:off x="0" y="1476898"/>
            <a:ext cx="24384000" cy="8322477"/>
          </a:xfrm>
          <a:prstGeom prst="rect">
            <a:avLst/>
          </a:prstGeom>
          <a:noFill/>
          <a:ln>
            <a:noFill/>
          </a:ln>
        </p:spPr>
      </p:pic>
      <p:pic>
        <p:nvPicPr>
          <p:cNvPr id="216" name="Google Shape;216;g15e7e72aa08_0_82"/>
          <p:cNvPicPr preferRelativeResize="0"/>
          <p:nvPr/>
        </p:nvPicPr>
        <p:blipFill>
          <a:blip r:embed="rId4">
            <a:alphaModFix/>
          </a:blip>
          <a:stretch>
            <a:fillRect/>
          </a:stretch>
        </p:blipFill>
        <p:spPr>
          <a:xfrm>
            <a:off x="20837650" y="11031350"/>
            <a:ext cx="3199400" cy="2440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5493"/>
              </a:buClr>
              <a:buSzPts val="8500"/>
              <a:buFont typeface="Helvetica Neue"/>
              <a:buNone/>
            </a:pPr>
            <a:r>
              <a:rPr lang="en-US"/>
              <a:t>From SE @ Google:</a:t>
            </a:r>
            <a:endParaRPr/>
          </a:p>
        </p:txBody>
      </p:sp>
      <p:sp>
        <p:nvSpPr>
          <p:cNvPr id="79" name="Google Shape;79;p3"/>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endParaRPr/>
          </a:p>
        </p:txBody>
      </p:sp>
      <p:sp>
        <p:nvSpPr>
          <p:cNvPr id="80" name="Google Shape;80;p3"/>
          <p:cNvSpPr txBox="1">
            <a:spLocks noGrp="1"/>
          </p:cNvSpPr>
          <p:nvPr>
            <p:ph type="body" idx="2"/>
          </p:nvPr>
        </p:nvSpPr>
        <p:spPr>
          <a:xfrm>
            <a:off x="1206500" y="3972026"/>
            <a:ext cx="23022485" cy="747897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Clr>
                <a:srgbClr val="2F2F2F"/>
              </a:buClr>
              <a:buSzPts val="6000"/>
              <a:buFont typeface="Arial"/>
              <a:buNone/>
            </a:pPr>
            <a:r>
              <a:rPr lang="en-US" sz="6000" b="0" i="0" u="none" strike="noStrike" cap="none">
                <a:solidFill>
                  <a:srgbClr val="2F2F2F"/>
                </a:solidFill>
                <a:latin typeface="Arial"/>
                <a:ea typeface="Arial"/>
                <a:cs typeface="Arial"/>
                <a:sym typeface="Arial"/>
              </a:rPr>
              <a:t>As new as the field of software engineering is, we’re newer still at understanding the impact it has on underrepresented people and diverse societies. </a:t>
            </a:r>
            <a:r>
              <a:rPr lang="en-US" sz="6000">
                <a:solidFill>
                  <a:srgbClr val="2F2F2F"/>
                </a:solidFill>
                <a:latin typeface="Arial"/>
                <a:ea typeface="Arial"/>
                <a:cs typeface="Arial"/>
                <a:sym typeface="Arial"/>
              </a:rPr>
              <a:t>… [We must recognize] </a:t>
            </a:r>
            <a:r>
              <a:rPr lang="en-US" sz="6000" b="0" i="0" u="none" strike="noStrike" cap="none">
                <a:solidFill>
                  <a:srgbClr val="2F2F2F"/>
                </a:solidFill>
                <a:latin typeface="Arial"/>
                <a:ea typeface="Arial"/>
                <a:cs typeface="Arial"/>
                <a:sym typeface="Arial"/>
              </a:rPr>
              <a:t>the increasing imbalance of power between those who make development decisions that impact the world and those who simply must accept and live with those decisions that sometimes disadvantage already marginalized communities globally. </a:t>
            </a:r>
            <a:endParaRPr/>
          </a:p>
          <a:p>
            <a:pPr marL="0" marR="0" lvl="0" indent="0" algn="l" rtl="0">
              <a:lnSpc>
                <a:spcPct val="100000"/>
              </a:lnSpc>
              <a:spcBef>
                <a:spcPts val="0"/>
              </a:spcBef>
              <a:spcAft>
                <a:spcPts val="0"/>
              </a:spcAft>
              <a:buClr>
                <a:srgbClr val="000000"/>
              </a:buClr>
              <a:buSzPts val="6000"/>
              <a:buFont typeface="Helvetica Neue"/>
              <a:buNone/>
            </a:pPr>
            <a:endParaRPr sz="6000" b="0" i="0" u="none" strike="noStrike" cap="none">
              <a:solidFill>
                <a:srgbClr val="2F2F2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15e7e72aa08_0_90"/>
          <p:cNvPicPr preferRelativeResize="0"/>
          <p:nvPr/>
        </p:nvPicPr>
        <p:blipFill rotWithShape="1">
          <a:blip r:embed="rId3">
            <a:alphaModFix/>
          </a:blip>
          <a:srcRect b="20578"/>
          <a:stretch/>
        </p:blipFill>
        <p:spPr>
          <a:xfrm>
            <a:off x="0" y="3514725"/>
            <a:ext cx="24384000" cy="6638051"/>
          </a:xfrm>
          <a:prstGeom prst="rect">
            <a:avLst/>
          </a:prstGeom>
          <a:noFill/>
          <a:ln>
            <a:noFill/>
          </a:ln>
        </p:spPr>
      </p:pic>
      <p:pic>
        <p:nvPicPr>
          <p:cNvPr id="222" name="Google Shape;222;g15e7e72aa08_0_90"/>
          <p:cNvPicPr preferRelativeResize="0"/>
          <p:nvPr/>
        </p:nvPicPr>
        <p:blipFill>
          <a:blip r:embed="rId4">
            <a:alphaModFix/>
          </a:blip>
          <a:stretch>
            <a:fillRect/>
          </a:stretch>
        </p:blipFill>
        <p:spPr>
          <a:xfrm>
            <a:off x="20160800" y="10152775"/>
            <a:ext cx="4223200" cy="3221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here does this leave us?"/>
          <p:cNvSpPr txBox="1">
            <a:spLocks noGrp="1"/>
          </p:cNvSpPr>
          <p:nvPr>
            <p:ph type="title"/>
          </p:nvPr>
        </p:nvSpPr>
        <p:spPr>
          <a:prstGeom prst="rect">
            <a:avLst/>
          </a:prstGeom>
        </p:spPr>
        <p:txBody>
          <a:bodyPr/>
          <a:lstStyle/>
          <a:p>
            <a:r>
              <a:t>Where does this leave us?</a:t>
            </a:r>
          </a:p>
        </p:txBody>
      </p:sp>
      <p:sp>
        <p:nvSpPr>
          <p:cNvPr id="226" name="So that we can sleep at night"/>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So that we can sleep at night</a:t>
            </a:r>
          </a:p>
        </p:txBody>
      </p:sp>
      <p:sp>
        <p:nvSpPr>
          <p:cNvPr id="227" name="Above all: try to do good - consider the impacts of your software on others…"/>
          <p:cNvSpPr txBox="1">
            <a:spLocks noGrp="1"/>
          </p:cNvSpPr>
          <p:nvPr>
            <p:ph type="body" idx="1"/>
          </p:nvPr>
        </p:nvSpPr>
        <p:spPr>
          <a:prstGeom prst="rect">
            <a:avLst/>
          </a:prstGeom>
        </p:spPr>
        <p:txBody>
          <a:bodyPr/>
          <a:lstStyle/>
          <a:p>
            <a:r>
              <a:rPr lang="en-US" dirty="0"/>
              <a:t>Consider the different ways that our software may impact others</a:t>
            </a:r>
          </a:p>
          <a:p>
            <a:r>
              <a:rPr lang="en-US" dirty="0"/>
              <a:t>Consider the ways in which our software interacts with the political, social, and economic systems in which we and our users live</a:t>
            </a:r>
          </a:p>
          <a:p>
            <a:r>
              <a:rPr lang="en-US" dirty="0"/>
              <a:t>Follow best practices, and actively push to improve them</a:t>
            </a:r>
          </a:p>
          <a:p>
            <a:r>
              <a:rPr lang="en-US" dirty="0"/>
              <a:t>Encourage diversity in our development teams</a:t>
            </a:r>
          </a:p>
          <a:p>
            <a:r>
              <a:rPr lang="en-US" dirty="0"/>
              <a:t>Engage in honest conversations with our co-workers and supervisors to explore possible ethical issues and their implications.</a:t>
            </a:r>
            <a:endParaRPr dirty="0"/>
          </a:p>
        </p:txBody>
      </p:sp>
    </p:spTree>
    <p:extLst>
      <p:ext uri="{BB962C8B-B14F-4D97-AF65-F5344CB8AC3E}">
        <p14:creationId xmlns:p14="http://schemas.microsoft.com/office/powerpoint/2010/main" val="28225850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3"/>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a:t>This lesson was about the harms that software can inflict </a:t>
            </a:r>
            <a:endParaRPr/>
          </a:p>
        </p:txBody>
      </p:sp>
      <p:sp>
        <p:nvSpPr>
          <p:cNvPr id="237" name="Google Shape;237;p13"/>
          <p:cNvSpPr txBox="1">
            <a:spLocks noGrp="1"/>
          </p:cNvSpPr>
          <p:nvPr>
            <p:ph type="body" idx="1"/>
          </p:nvPr>
        </p:nvSpPr>
        <p:spPr>
          <a:xfrm>
            <a:off x="1206500" y="3029398"/>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You should now be able to…</a:t>
            </a:r>
            <a:endParaRPr/>
          </a:p>
        </p:txBody>
      </p:sp>
      <p:sp>
        <p:nvSpPr>
          <p:cNvPr id="238" name="Google Shape;238;p13"/>
          <p:cNvSpPr txBox="1">
            <a:spLocks noGrp="1"/>
          </p:cNvSpPr>
          <p:nvPr>
            <p:ph type="body" idx="2"/>
          </p:nvPr>
        </p:nvSpPr>
        <p:spPr>
          <a:xfrm>
            <a:off x="1206500" y="4480913"/>
            <a:ext cx="21971000" cy="8256012"/>
          </a:xfrm>
          <a:prstGeom prst="rect">
            <a:avLst/>
          </a:prstGeom>
          <a:noFill/>
          <a:ln>
            <a:noFill/>
          </a:ln>
        </p:spPr>
        <p:txBody>
          <a:bodyPr spcFirstLastPara="1" wrap="square" lIns="50800" tIns="50800" rIns="50800" bIns="50800" anchor="t" anchorCtr="0">
            <a:normAutofit/>
          </a:bodyPr>
          <a:lstStyle/>
          <a:p>
            <a:pPr marL="609600" lvl="0" indent="-609600" algn="l" rtl="0">
              <a:lnSpc>
                <a:spcPct val="90000"/>
              </a:lnSpc>
              <a:spcBef>
                <a:spcPts val="0"/>
              </a:spcBef>
              <a:spcAft>
                <a:spcPts val="0"/>
              </a:spcAft>
              <a:buClr>
                <a:srgbClr val="000000"/>
              </a:buClr>
              <a:buSzPts val="5904"/>
              <a:buFont typeface="Helvetica Neue"/>
              <a:buChar char="•"/>
            </a:pPr>
            <a:r>
              <a:rPr lang="en-US"/>
              <a:t>Suggest some ways in which software can cause inadvertent harm or amplify inequities, with examples</a:t>
            </a:r>
            <a:endParaRPr/>
          </a:p>
          <a:p>
            <a:pPr marL="609600" lvl="0" indent="-609600" algn="l" rtl="0">
              <a:lnSpc>
                <a:spcPct val="90000"/>
              </a:lnSpc>
              <a:spcBef>
                <a:spcPts val="4500"/>
              </a:spcBef>
              <a:spcAft>
                <a:spcPts val="0"/>
              </a:spcAft>
              <a:buClr>
                <a:srgbClr val="000000"/>
              </a:buClr>
              <a:buSzPts val="5904"/>
              <a:buFont typeface="Helvetica Neue"/>
              <a:buChar char="•"/>
            </a:pPr>
            <a:r>
              <a:rPr lang="en-US"/>
              <a:t>Explain why the software engineer has a powerful role to play in avoiding such harms.</a:t>
            </a:r>
            <a:endParaRPr/>
          </a:p>
          <a:p>
            <a:pPr marL="609600" lvl="0" indent="-234696" algn="l" rtl="0">
              <a:lnSpc>
                <a:spcPct val="90000"/>
              </a:lnSpc>
              <a:spcBef>
                <a:spcPts val="4500"/>
              </a:spcBef>
              <a:spcAft>
                <a:spcPts val="0"/>
              </a:spcAft>
              <a:buClr>
                <a:srgbClr val="000000"/>
              </a:buClr>
              <a:buSzPts val="5904"/>
              <a:buFont typeface="Helvetica Neue"/>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rgbClr val="005493"/>
              </a:buClr>
              <a:buSzPts val="8500"/>
              <a:buFont typeface="Helvetica Neue"/>
              <a:buNone/>
            </a:pPr>
            <a:br>
              <a:rPr lang="en-US" sz="8500" b="1" i="0" u="none" strike="noStrike" cap="none" dirty="0">
                <a:solidFill>
                  <a:srgbClr val="005493"/>
                </a:solidFill>
                <a:latin typeface="Helvetica Neue"/>
                <a:ea typeface="Helvetica Neue"/>
                <a:cs typeface="Helvetica Neue"/>
                <a:sym typeface="Helvetica Neue"/>
              </a:rPr>
            </a:br>
            <a:r>
              <a:rPr lang="en-US" sz="8500" b="1" i="0" u="none" strike="noStrike" cap="none" dirty="0">
                <a:solidFill>
                  <a:srgbClr val="005493"/>
                </a:solidFill>
                <a:latin typeface="Helvetica Neue"/>
                <a:ea typeface="Helvetica Neue"/>
                <a:cs typeface="Helvetica Neue"/>
                <a:sym typeface="Helvetica Neue"/>
              </a:rPr>
              <a:t>Learning Objectives for this Lesson</a:t>
            </a:r>
            <a:endParaRPr dirty="0"/>
          </a:p>
        </p:txBody>
      </p:sp>
      <p:sp>
        <p:nvSpPr>
          <p:cNvPr id="72" name="Google Shape;72;p2"/>
          <p:cNvSpPr txBox="1">
            <a:spLocks noGrp="1"/>
          </p:cNvSpPr>
          <p:nvPr>
            <p:ph idx="1"/>
          </p:nvPr>
        </p:nvSpPr>
        <p:spPr>
          <a:xfrm>
            <a:off x="1676400" y="3000320"/>
            <a:ext cx="21031200" cy="87026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sz="5500" b="1" dirty="0"/>
              <a:t>You should now be able to:</a:t>
            </a:r>
            <a:endParaRPr dirty="0"/>
          </a:p>
        </p:txBody>
      </p:sp>
      <p:sp>
        <p:nvSpPr>
          <p:cNvPr id="73" name="Google Shape;73;p2"/>
          <p:cNvSpPr txBox="1">
            <a:spLocks noGrp="1"/>
          </p:cNvSpPr>
          <p:nvPr>
            <p:ph type="body" idx="4294967295"/>
          </p:nvPr>
        </p:nvSpPr>
        <p:spPr>
          <a:xfrm>
            <a:off x="1676400" y="5137150"/>
            <a:ext cx="21971000" cy="8256588"/>
          </a:xfrm>
          <a:prstGeom prst="rect">
            <a:avLst/>
          </a:prstGeom>
          <a:noFill/>
          <a:ln>
            <a:noFill/>
          </a:ln>
        </p:spPr>
        <p:txBody>
          <a:bodyPr spcFirstLastPara="1" wrap="square" lIns="50800" tIns="50800" rIns="50800" bIns="50800" anchor="t" anchorCtr="0">
            <a:normAutofit/>
          </a:bodyPr>
          <a:lstStyle/>
          <a:p>
            <a:pPr marL="609600" lvl="0" indent="-609600" algn="l" rtl="0">
              <a:lnSpc>
                <a:spcPct val="90000"/>
              </a:lnSpc>
              <a:spcBef>
                <a:spcPts val="0"/>
              </a:spcBef>
              <a:spcAft>
                <a:spcPts val="0"/>
              </a:spcAft>
              <a:buClr>
                <a:srgbClr val="000000"/>
              </a:buClr>
              <a:buSzPts val="5904"/>
              <a:buFont typeface="Helvetica Neue"/>
              <a:buChar char="•"/>
            </a:pPr>
            <a:r>
              <a:rPr lang="en-US" dirty="0"/>
              <a:t>List some ways in which software can cause inadvertent harm or amplify inequities, with examples</a:t>
            </a:r>
          </a:p>
          <a:p>
            <a:pPr marL="609600" lvl="0" indent="-609600" algn="l" rtl="0">
              <a:lnSpc>
                <a:spcPct val="90000"/>
              </a:lnSpc>
              <a:spcBef>
                <a:spcPts val="4500"/>
              </a:spcBef>
              <a:spcAft>
                <a:spcPts val="0"/>
              </a:spcAft>
              <a:buClr>
                <a:srgbClr val="000000"/>
              </a:buClr>
              <a:buSzPts val="5904"/>
              <a:buFont typeface="Helvetica Neue"/>
              <a:buChar char="•"/>
            </a:pPr>
            <a:r>
              <a:rPr lang="en-US" dirty="0"/>
              <a:t>Explain some techniques that a software engineer can use to detect and mitigate these harms.</a:t>
            </a:r>
            <a:endParaRPr dirty="0"/>
          </a:p>
          <a:p>
            <a:pPr marL="609600" lvl="0" indent="-234696" algn="l" rtl="0">
              <a:lnSpc>
                <a:spcPct val="90000"/>
              </a:lnSpc>
              <a:spcBef>
                <a:spcPts val="4500"/>
              </a:spcBef>
              <a:spcAft>
                <a:spcPts val="0"/>
              </a:spcAft>
              <a:buClr>
                <a:srgbClr val="000000"/>
              </a:buClr>
              <a:buSzPts val="5904"/>
              <a:buFont typeface="Helvetica Neue"/>
              <a:buNone/>
            </a:pPr>
            <a:endParaRPr dirty="0"/>
          </a:p>
        </p:txBody>
      </p:sp>
    </p:spTree>
    <p:extLst>
      <p:ext uri="{BB962C8B-B14F-4D97-AF65-F5344CB8AC3E}">
        <p14:creationId xmlns:p14="http://schemas.microsoft.com/office/powerpoint/2010/main" val="3778403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Learning Objectives for this Lesson"/>
          <p:cNvSpPr txBox="1">
            <a:spLocks noGrp="1"/>
          </p:cNvSpPr>
          <p:nvPr>
            <p:ph type="title"/>
          </p:nvPr>
        </p:nvSpPr>
        <p:spPr>
          <a:prstGeom prst="rect">
            <a:avLst/>
          </a:prstGeom>
        </p:spPr>
        <p:txBody>
          <a:bodyPr/>
          <a:lstStyle/>
          <a:p>
            <a:r>
              <a:t>Learning Objectives for this Lesson</a:t>
            </a:r>
          </a:p>
        </p:txBody>
      </p:sp>
      <p:sp>
        <p:nvSpPr>
          <p:cNvPr id="128"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You should now be able to:</a:t>
            </a:r>
            <a:endParaRPr dirty="0"/>
          </a:p>
        </p:txBody>
      </p:sp>
      <p:sp>
        <p:nvSpPr>
          <p:cNvPr id="129" name="Articulate the ethical responsibilities of professional software engineers…"/>
          <p:cNvSpPr txBox="1">
            <a:spLocks noGrp="1"/>
          </p:cNvSpPr>
          <p:nvPr>
            <p:ph type="body" idx="1"/>
          </p:nvPr>
        </p:nvSpPr>
        <p:spPr>
          <a:xfrm>
            <a:off x="1206500" y="3806125"/>
            <a:ext cx="21971000" cy="8256012"/>
          </a:xfrm>
          <a:prstGeom prst="rect">
            <a:avLst/>
          </a:prstGeom>
        </p:spPr>
        <p:txBody>
          <a:bodyPr/>
          <a:lstStyle/>
          <a:p>
            <a:r>
              <a:rPr lang="en-US" dirty="0"/>
              <a:t>Explain several of the meanings of “the public interest”.</a:t>
            </a:r>
          </a:p>
          <a:p>
            <a:r>
              <a:rPr lang="en-US" dirty="0"/>
              <a:t>List some sources of ethical guidance for a software engineer.</a:t>
            </a:r>
          </a:p>
          <a:p>
            <a:r>
              <a:rPr lang="en-US" dirty="0"/>
              <a:t>List several things that a software engineer can do to try to behave in an ethical manner.</a:t>
            </a:r>
          </a:p>
          <a:p>
            <a:endParaRPr dirty="0"/>
          </a:p>
        </p:txBody>
      </p:sp>
    </p:spTree>
    <p:extLst>
      <p:ext uri="{BB962C8B-B14F-4D97-AF65-F5344CB8AC3E}">
        <p14:creationId xmlns:p14="http://schemas.microsoft.com/office/powerpoint/2010/main" val="13774668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lstStyle/>
          <a:p>
            <a:r>
              <a:rPr lang="en-US" dirty="0"/>
              <a:t>Badly-engineered software can kill people</a:t>
            </a:r>
            <a:endParaRPr dirty="0"/>
          </a:p>
        </p:txBody>
      </p:sp>
      <p:sp>
        <p:nvSpPr>
          <p:cNvPr id="157" name="Software Engineers: Therac-25 (1985-1987)"/>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Therac-25 (1985-1987)</a:t>
            </a:r>
          </a:p>
        </p:txBody>
      </p:sp>
      <p:sp>
        <p:nvSpPr>
          <p:cNvPr id="158" name="Bug in software caused 100x greater exposure to radiation than intended…"/>
          <p:cNvSpPr txBox="1">
            <a:spLocks noGrp="1"/>
          </p:cNvSpPr>
          <p:nvPr>
            <p:ph type="body" sz="half" idx="1"/>
          </p:nvPr>
        </p:nvSpPr>
        <p:spPr>
          <a:xfrm>
            <a:off x="1206500" y="4248504"/>
            <a:ext cx="11817865" cy="8256012"/>
          </a:xfrm>
          <a:prstGeom prst="rect">
            <a:avLst/>
          </a:prstGeom>
        </p:spPr>
        <p:txBody>
          <a:bodyPr/>
          <a:lstStyle/>
          <a:p>
            <a:r>
              <a:t>Bug in software caused 100x greater exposure to radiation than intended</a:t>
            </a:r>
          </a:p>
          <a:p>
            <a:r>
              <a:t>At least 6 died</a:t>
            </a:r>
          </a:p>
          <a:p>
            <a:r>
              <a:t>Likely far more suffered: deaths occurred over a period of 2 years!</a:t>
            </a:r>
          </a:p>
          <a:p>
            <a:r>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458" y="4401548"/>
            <a:ext cx="10735555" cy="7949924"/>
          </a:xfrm>
          <a:prstGeom prst="rect">
            <a:avLst/>
          </a:prstGeom>
          <a:ln w="12700">
            <a:miter lim="400000"/>
          </a:ln>
        </p:spPr>
      </p:pic>
      <p:sp>
        <p:nvSpPr>
          <p:cNvPr id="160" name="“Therac-25” by Catalina Márquez, Wikimedia commons, CC BY-SA 4.0"/>
          <p:cNvSpPr txBox="1"/>
          <p:nvPr/>
        </p:nvSpPr>
        <p:spPr>
          <a:xfrm>
            <a:off x="13606709" y="12509377"/>
            <a:ext cx="976305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“Therac-25” by Catalina Márquez, Wikimedia commons, CC BY-SA 4.0</a:t>
            </a:r>
          </a:p>
        </p:txBody>
      </p:sp>
      <p:sp>
        <p:nvSpPr>
          <p:cNvPr id="161" name="https://ethicsunwrapped.utexas.edu/case-study/therac-25"/>
          <p:cNvSpPr txBox="1"/>
          <p:nvPr/>
        </p:nvSpPr>
        <p:spPr>
          <a:xfrm>
            <a:off x="249080" y="13018389"/>
            <a:ext cx="806866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a:hlinkClick r:id="rId4"/>
              </a:rPr>
              <a:t>https://ethicsunwrapped.utexas.edu/case-study/therac-25</a:t>
            </a:r>
          </a:p>
        </p:txBody>
      </p:sp>
    </p:spTree>
    <p:extLst>
      <p:ext uri="{BB962C8B-B14F-4D97-AF65-F5344CB8AC3E}">
        <p14:creationId xmlns:p14="http://schemas.microsoft.com/office/powerpoint/2010/main" val="163790148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5"/>
          <p:cNvSpPr txBox="1">
            <a:spLocks noGrp="1"/>
          </p:cNvSpPr>
          <p:nvPr>
            <p:ph type="title"/>
          </p:nvPr>
        </p:nvSpPr>
        <p:spPr>
          <a:xfrm>
            <a:off x="1206500" y="1192584"/>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a:t>Algorithmic sentencing systems can discriminate against Black defendants</a:t>
            </a:r>
            <a:endParaRPr/>
          </a:p>
        </p:txBody>
      </p:sp>
      <p:sp>
        <p:nvSpPr>
          <p:cNvPr id="112" name="Google Shape;112;p5"/>
          <p:cNvSpPr txBox="1">
            <a:spLocks noGrp="1"/>
          </p:cNvSpPr>
          <p:nvPr>
            <p:ph type="body" idx="1"/>
          </p:nvPr>
        </p:nvSpPr>
        <p:spPr>
          <a:xfrm>
            <a:off x="1207238" y="3442461"/>
            <a:ext cx="15382591" cy="99891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000000"/>
              </a:buClr>
              <a:buSzPts val="5400"/>
              <a:buFont typeface="Helvetica Neue"/>
              <a:buNone/>
            </a:pPr>
            <a:r>
              <a:rPr lang="en-US" sz="5400"/>
              <a:t>Example: the COMPAS Sentencing Tool</a:t>
            </a:r>
            <a:endParaRPr/>
          </a:p>
        </p:txBody>
      </p:sp>
      <p:sp>
        <p:nvSpPr>
          <p:cNvPr id="113" name="Google Shape;113;p5"/>
          <p:cNvSpPr txBox="1"/>
          <p:nvPr/>
        </p:nvSpPr>
        <p:spPr>
          <a:xfrm>
            <a:off x="3956050" y="12842702"/>
            <a:ext cx="16471900" cy="82966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none" strike="noStrike" cap="none">
                <a:solidFill>
                  <a:srgbClr val="5E5E5E"/>
                </a:solidFill>
                <a:latin typeface="Helvetica Neue"/>
                <a:ea typeface="Helvetica Neue"/>
                <a:cs typeface="Helvetica Neue"/>
                <a:sym typeface="Helvetica Neue"/>
              </a:rPr>
              <a:t>Analysis of Broward County, FL data: </a:t>
            </a:r>
            <a:r>
              <a:rPr lang="en-US" sz="2400" b="0" i="0" u="sng" strike="noStrike" cap="none">
                <a:solidFill>
                  <a:srgbClr val="5E5E5E"/>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“How We Analyzed the COMPAS Recidivism Algorithm” by Jeff Larson, Surya Mattu, Lauren Kirchner and Julia Angwin</a:t>
            </a:r>
            <a:endParaRPr/>
          </a:p>
        </p:txBody>
      </p:sp>
      <p:graphicFrame>
        <p:nvGraphicFramePr>
          <p:cNvPr id="114" name="Google Shape;114;p5"/>
          <p:cNvGraphicFramePr/>
          <p:nvPr/>
        </p:nvGraphicFramePr>
        <p:xfrm>
          <a:off x="1206499" y="5082464"/>
          <a:ext cx="21971000" cy="4728240"/>
        </p:xfrm>
        <a:graphic>
          <a:graphicData uri="http://schemas.openxmlformats.org/drawingml/2006/table">
            <a:tbl>
              <a:tblPr>
                <a:noFill/>
                <a:tableStyleId>{D075E5AE-EA41-4D2C-A210-C8C2DE2A16CF}</a:tableStyleId>
              </a:tblPr>
              <a:tblGrid>
                <a:gridCol w="6391725">
                  <a:extLst>
                    <a:ext uri="{9D8B030D-6E8A-4147-A177-3AD203B41FA5}">
                      <a16:colId xmlns:a16="http://schemas.microsoft.com/office/drawing/2014/main" val="20000"/>
                    </a:ext>
                  </a:extLst>
                </a:gridCol>
                <a:gridCol w="5987150">
                  <a:extLst>
                    <a:ext uri="{9D8B030D-6E8A-4147-A177-3AD203B41FA5}">
                      <a16:colId xmlns:a16="http://schemas.microsoft.com/office/drawing/2014/main" val="20001"/>
                    </a:ext>
                  </a:extLst>
                </a:gridCol>
                <a:gridCol w="4930775">
                  <a:extLst>
                    <a:ext uri="{9D8B030D-6E8A-4147-A177-3AD203B41FA5}">
                      <a16:colId xmlns:a16="http://schemas.microsoft.com/office/drawing/2014/main" val="20002"/>
                    </a:ext>
                  </a:extLst>
                </a:gridCol>
                <a:gridCol w="4661350">
                  <a:extLst>
                    <a:ext uri="{9D8B030D-6E8A-4147-A177-3AD203B41FA5}">
                      <a16:colId xmlns:a16="http://schemas.microsoft.com/office/drawing/2014/main" val="20003"/>
                    </a:ext>
                  </a:extLst>
                </a:gridCol>
              </a:tblGrid>
              <a:tr h="1639600">
                <a:tc>
                  <a:txBody>
                    <a:bodyPr/>
                    <a:lstStyle/>
                    <a:p>
                      <a:pPr marL="0" marR="0" lvl="0" indent="0" algn="ctr" rtl="0">
                        <a:lnSpc>
                          <a:spcPct val="100000"/>
                        </a:lnSpc>
                        <a:spcBef>
                          <a:spcPts val="0"/>
                        </a:spcBef>
                        <a:spcAft>
                          <a:spcPts val="0"/>
                        </a:spcAft>
                        <a:buClr>
                          <a:schemeClr val="dk1"/>
                        </a:buClr>
                        <a:buSzPts val="4400"/>
                        <a:buFont typeface="Helvetica Neue"/>
                        <a:buNone/>
                      </a:pPr>
                      <a:endParaRPr sz="4400" u="none" strike="noStrike" cap="none"/>
                    </a:p>
                  </a:txBody>
                  <a:tcPr marL="101600" marR="101600" marT="101600" marB="101600" anchor="b">
                    <a:solidFill>
                      <a:srgbClr val="4D5459"/>
                    </a:solidFill>
                  </a:tcPr>
                </a:tc>
                <a:tc>
                  <a:txBody>
                    <a:bodyPr/>
                    <a:lstStyle/>
                    <a:p>
                      <a:pPr marL="0" marR="0" lvl="0" indent="0" algn="l" rtl="0">
                        <a:lnSpc>
                          <a:spcPct val="100000"/>
                        </a:lnSpc>
                        <a:spcBef>
                          <a:spcPts val="0"/>
                        </a:spcBef>
                        <a:spcAft>
                          <a:spcPts val="0"/>
                        </a:spcAft>
                        <a:buClr>
                          <a:srgbClr val="FFFFFF"/>
                        </a:buClr>
                        <a:buSzPts val="4400"/>
                        <a:buFont typeface="Helvetica Neue"/>
                        <a:buNone/>
                      </a:pPr>
                      <a:r>
                        <a:rPr lang="en-US" sz="4400" u="none" strike="noStrike" cap="none">
                          <a:solidFill>
                            <a:srgbClr val="FFFFFF"/>
                          </a:solidFill>
                          <a:latin typeface="Helvetica Neue"/>
                          <a:ea typeface="Helvetica Neue"/>
                          <a:cs typeface="Helvetica Neue"/>
                          <a:sym typeface="Helvetica Neue"/>
                        </a:rPr>
                        <a:t>ALL DEFENDANTS</a:t>
                      </a:r>
                      <a:endParaRPr/>
                    </a:p>
                  </a:txBody>
                  <a:tcPr marL="101600" marR="101600" marT="101600" marB="101600" anchor="b">
                    <a:solidFill>
                      <a:srgbClr val="4D5459"/>
                    </a:solidFill>
                  </a:tcPr>
                </a:tc>
                <a:tc>
                  <a:txBody>
                    <a:bodyPr/>
                    <a:lstStyle/>
                    <a:p>
                      <a:pPr marL="0" marR="0" lvl="0" indent="0" algn="l" rtl="0">
                        <a:lnSpc>
                          <a:spcPct val="100000"/>
                        </a:lnSpc>
                        <a:spcBef>
                          <a:spcPts val="0"/>
                        </a:spcBef>
                        <a:spcAft>
                          <a:spcPts val="0"/>
                        </a:spcAft>
                        <a:buClr>
                          <a:srgbClr val="FFFFFF"/>
                        </a:buClr>
                        <a:buSzPts val="4400"/>
                        <a:buFont typeface="Helvetica Neue"/>
                        <a:buNone/>
                      </a:pPr>
                      <a:r>
                        <a:rPr lang="en-US" sz="4400" u="none" strike="noStrike" cap="none">
                          <a:solidFill>
                            <a:srgbClr val="FFFFFF"/>
                          </a:solidFill>
                          <a:latin typeface="Helvetica Neue"/>
                          <a:ea typeface="Helvetica Neue"/>
                          <a:cs typeface="Helvetica Neue"/>
                          <a:sym typeface="Helvetica Neue"/>
                        </a:rPr>
                        <a:t>WHITE DEFENDANTS</a:t>
                      </a:r>
                      <a:endParaRPr/>
                    </a:p>
                  </a:txBody>
                  <a:tcPr marL="101600" marR="101600" marT="101600" marB="101600" anchor="b">
                    <a:solidFill>
                      <a:srgbClr val="4D5459"/>
                    </a:solidFill>
                  </a:tcPr>
                </a:tc>
                <a:tc>
                  <a:txBody>
                    <a:bodyPr/>
                    <a:lstStyle/>
                    <a:p>
                      <a:pPr marL="0" marR="0" lvl="0" indent="0" algn="l" rtl="0">
                        <a:lnSpc>
                          <a:spcPct val="100000"/>
                        </a:lnSpc>
                        <a:spcBef>
                          <a:spcPts val="0"/>
                        </a:spcBef>
                        <a:spcAft>
                          <a:spcPts val="0"/>
                        </a:spcAft>
                        <a:buClr>
                          <a:srgbClr val="FFFFFF"/>
                        </a:buClr>
                        <a:buSzPts val="4400"/>
                        <a:buFont typeface="Helvetica Neue"/>
                        <a:buNone/>
                      </a:pPr>
                      <a:r>
                        <a:rPr lang="en-US" sz="4400" u="none" strike="noStrike" cap="none">
                          <a:solidFill>
                            <a:srgbClr val="FFFFFF"/>
                          </a:solidFill>
                          <a:latin typeface="Helvetica Neue"/>
                          <a:ea typeface="Helvetica Neue"/>
                          <a:cs typeface="Helvetica Neue"/>
                          <a:sym typeface="Helvetica Neue"/>
                        </a:rPr>
                        <a:t>BLACK DEFENDANTS</a:t>
                      </a:r>
                      <a:endParaRPr/>
                    </a:p>
                  </a:txBody>
                  <a:tcPr marL="101600" marR="101600" marT="101600" marB="101600" anchor="b">
                    <a:solidFill>
                      <a:srgbClr val="4D5459"/>
                    </a:solidFill>
                  </a:tcPr>
                </a:tc>
                <a:extLst>
                  <a:ext uri="{0D108BD9-81ED-4DB2-BD59-A6C34878D82A}">
                    <a16:rowId xmlns:a16="http://schemas.microsoft.com/office/drawing/2014/main" val="10000"/>
                  </a:ext>
                </a:extLst>
              </a:tr>
              <a:tr h="1457250">
                <a:tc>
                  <a:txBody>
                    <a:bodyPr/>
                    <a:lstStyle/>
                    <a:p>
                      <a:pPr marL="0" marR="0" lvl="0" indent="0" algn="l"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Labeled Higher Risk, But Didn’t Re-Offend</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32.4%</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23.5%</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highlight>
                            <a:srgbClr val="FFFF00"/>
                          </a:highlight>
                          <a:latin typeface="Helvetica Neue"/>
                          <a:ea typeface="Helvetica Neue"/>
                          <a:cs typeface="Helvetica Neue"/>
                          <a:sym typeface="Helvetica Neue"/>
                        </a:rPr>
                        <a:t>44.9%</a:t>
                      </a:r>
                      <a:endParaRPr/>
                    </a:p>
                  </a:txBody>
                  <a:tcPr marL="101600" marR="101600" marT="101600" marB="101600">
                    <a:solidFill>
                      <a:srgbClr val="FFFFFF"/>
                    </a:solidFill>
                  </a:tcPr>
                </a:tc>
                <a:extLst>
                  <a:ext uri="{0D108BD9-81ED-4DB2-BD59-A6C34878D82A}">
                    <a16:rowId xmlns:a16="http://schemas.microsoft.com/office/drawing/2014/main" val="10001"/>
                  </a:ext>
                </a:extLst>
              </a:tr>
              <a:tr h="1457250">
                <a:tc>
                  <a:txBody>
                    <a:bodyPr/>
                    <a:lstStyle/>
                    <a:p>
                      <a:pPr marL="0" marR="0" lvl="0" indent="0" algn="l"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Labeled Lower Risk, Yet Did Re-Offend</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37.4%</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highlight>
                            <a:srgbClr val="FFFF00"/>
                          </a:highlight>
                          <a:latin typeface="Helvetica Neue"/>
                          <a:ea typeface="Helvetica Neue"/>
                          <a:cs typeface="Helvetica Neue"/>
                          <a:sym typeface="Helvetica Neue"/>
                        </a:rPr>
                        <a:t>47.7%</a:t>
                      </a:r>
                      <a:endParaRPr/>
                    </a:p>
                  </a:txBody>
                  <a:tcPr marL="101600" marR="101600" marT="101600" marB="101600">
                    <a:solidFill>
                      <a:srgbClr val="FFFFFF"/>
                    </a:solidFill>
                  </a:tcPr>
                </a:tc>
                <a:tc>
                  <a:txBody>
                    <a:bodyPr/>
                    <a:lstStyle/>
                    <a:p>
                      <a:pPr marL="0" marR="0" lvl="0" indent="0" algn="ctr" rtl="0">
                        <a:lnSpc>
                          <a:spcPct val="100000"/>
                        </a:lnSpc>
                        <a:spcBef>
                          <a:spcPts val="0"/>
                        </a:spcBef>
                        <a:spcAft>
                          <a:spcPts val="0"/>
                        </a:spcAft>
                        <a:buClr>
                          <a:srgbClr val="222222"/>
                        </a:buClr>
                        <a:buSzPts val="4400"/>
                        <a:buFont typeface="Helvetica Neue"/>
                        <a:buNone/>
                      </a:pPr>
                      <a:r>
                        <a:rPr lang="en-US" sz="4400" u="none" strike="noStrike" cap="none">
                          <a:solidFill>
                            <a:srgbClr val="222222"/>
                          </a:solidFill>
                          <a:latin typeface="Helvetica Neue"/>
                          <a:ea typeface="Helvetica Neue"/>
                          <a:cs typeface="Helvetica Neue"/>
                          <a:sym typeface="Helvetica Neue"/>
                        </a:rPr>
                        <a:t>28.0%</a:t>
                      </a:r>
                      <a:endParaRPr/>
                    </a:p>
                  </a:txBody>
                  <a:tcPr marL="101600" marR="101600" marT="101600" marB="101600">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a:t>Algorithmic bias can discriminate against poorer consumers</a:t>
            </a:r>
            <a:endParaRPr/>
          </a:p>
        </p:txBody>
      </p:sp>
      <p:pic>
        <p:nvPicPr>
          <p:cNvPr id="120" name="Google Shape;120;p6" descr="Image"/>
          <p:cNvPicPr preferRelativeResize="0"/>
          <p:nvPr/>
        </p:nvPicPr>
        <p:blipFill rotWithShape="1">
          <a:blip r:embed="rId3">
            <a:alphaModFix/>
          </a:blip>
          <a:srcRect/>
          <a:stretch/>
        </p:blipFill>
        <p:spPr>
          <a:xfrm>
            <a:off x="1206500" y="3196102"/>
            <a:ext cx="10033001" cy="10058401"/>
          </a:xfrm>
          <a:prstGeom prst="rect">
            <a:avLst/>
          </a:prstGeom>
          <a:noFill/>
          <a:ln>
            <a:noFill/>
          </a:ln>
        </p:spPr>
      </p:pic>
      <p:sp>
        <p:nvSpPr>
          <p:cNvPr id="121" name="Google Shape;121;p6"/>
          <p:cNvSpPr txBox="1"/>
          <p:nvPr/>
        </p:nvSpPr>
        <p:spPr>
          <a:xfrm>
            <a:off x="80048" y="13254503"/>
            <a:ext cx="11526013" cy="461367"/>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sng" strike="noStrike" cap="none">
                <a:solidFill>
                  <a:srgbClr val="5E5E5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https://www.wsj.com/articles/SB10001424127887323777204578189391813881534</a:t>
            </a:r>
            <a:endParaRPr/>
          </a:p>
        </p:txBody>
      </p:sp>
      <p:pic>
        <p:nvPicPr>
          <p:cNvPr id="122" name="Google Shape;122;p6" descr="Image"/>
          <p:cNvPicPr preferRelativeResize="0"/>
          <p:nvPr/>
        </p:nvPicPr>
        <p:blipFill rotWithShape="1">
          <a:blip r:embed="rId5">
            <a:alphaModFix/>
          </a:blip>
          <a:srcRect/>
          <a:stretch/>
        </p:blipFill>
        <p:spPr>
          <a:xfrm>
            <a:off x="12777941" y="2675526"/>
            <a:ext cx="9125035" cy="11401965"/>
          </a:xfrm>
          <a:prstGeom prst="rect">
            <a:avLst/>
          </a:prstGeom>
          <a:noFill/>
          <a:ln w="25400" cap="flat" cmpd="sng">
            <a:solidFill>
              <a:srgbClr val="FFFFFF"/>
            </a:solidFill>
            <a:prstDash val="solid"/>
            <a:miter lim="400000"/>
            <a:headEnd type="none" w="sm" len="sm"/>
            <a:tailEnd type="none" w="sm" len="sm"/>
          </a:ln>
          <a:effectLst>
            <a:outerShdw blurRad="50800" dist="25400" dir="3600000" rotWithShape="0">
              <a:srgbClr val="000000">
                <a:alpha val="6980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dirty="0"/>
              <a:t>AI training systems can have serious impacts on climate.</a:t>
            </a:r>
            <a:endParaRPr dirty="0"/>
          </a:p>
        </p:txBody>
      </p:sp>
      <p:grpSp>
        <p:nvGrpSpPr>
          <p:cNvPr id="128" name="Google Shape;128;p7"/>
          <p:cNvGrpSpPr/>
          <p:nvPr/>
        </p:nvGrpSpPr>
        <p:grpSpPr>
          <a:xfrm>
            <a:off x="12192000" y="3762103"/>
            <a:ext cx="10496407" cy="7997152"/>
            <a:chOff x="0" y="0"/>
            <a:chExt cx="10496406" cy="7997151"/>
          </a:xfrm>
        </p:grpSpPr>
        <p:pic>
          <p:nvPicPr>
            <p:cNvPr id="129" name="Google Shape;129;p7" descr="Image"/>
            <p:cNvPicPr preferRelativeResize="0"/>
            <p:nvPr/>
          </p:nvPicPr>
          <p:blipFill rotWithShape="1">
            <a:blip r:embed="rId3">
              <a:alphaModFix/>
            </a:blip>
            <a:srcRect/>
            <a:stretch/>
          </p:blipFill>
          <p:spPr>
            <a:xfrm>
              <a:off x="571605" y="0"/>
              <a:ext cx="9353194" cy="6339122"/>
            </a:xfrm>
            <a:prstGeom prst="rect">
              <a:avLst/>
            </a:prstGeom>
            <a:noFill/>
            <a:ln>
              <a:noFill/>
            </a:ln>
          </p:spPr>
        </p:pic>
        <p:sp>
          <p:nvSpPr>
            <p:cNvPr id="130" name="Google Shape;130;p7"/>
            <p:cNvSpPr txBox="1"/>
            <p:nvPr/>
          </p:nvSpPr>
          <p:spPr>
            <a:xfrm>
              <a:off x="0" y="7167484"/>
              <a:ext cx="10496406" cy="829667"/>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sng" strike="noStrike" cap="none">
                  <a:solidFill>
                    <a:srgbClr val="5E5E5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“Energy and Policy Considerations for Deep Learning in NLP” Emma Strubell, Ananya Ganesh, Andrew McCallum, in Proceedings of ACL 2019</a:t>
              </a:r>
              <a:endParaRPr/>
            </a:p>
          </p:txBody>
        </p:sp>
      </p:grpSp>
      <p:pic>
        <p:nvPicPr>
          <p:cNvPr id="131" name="Google Shape;131;p7" descr="Image"/>
          <p:cNvPicPr preferRelativeResize="0"/>
          <p:nvPr/>
        </p:nvPicPr>
        <p:blipFill rotWithShape="1">
          <a:blip r:embed="rId5">
            <a:alphaModFix/>
          </a:blip>
          <a:srcRect/>
          <a:stretch/>
        </p:blipFill>
        <p:spPr>
          <a:xfrm>
            <a:off x="2492514" y="3762103"/>
            <a:ext cx="8204201" cy="6692901"/>
          </a:xfrm>
          <a:prstGeom prst="rect">
            <a:avLst/>
          </a:prstGeom>
          <a:noFill/>
          <a:ln>
            <a:noFill/>
          </a:ln>
        </p:spPr>
      </p:pic>
      <p:sp>
        <p:nvSpPr>
          <p:cNvPr id="132" name="Google Shape;132;p7"/>
          <p:cNvSpPr txBox="1"/>
          <p:nvPr/>
        </p:nvSpPr>
        <p:spPr>
          <a:xfrm>
            <a:off x="443341" y="11888595"/>
            <a:ext cx="10394712" cy="46136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sng" strike="noStrike" cap="none">
                <a:solidFill>
                  <a:srgbClr val="5E5E5E"/>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https://www.theregister.com/2020/11/04/gpt3_carbon_footprint_estimate/</a:t>
            </a:r>
            <a:endParaRPr/>
          </a:p>
        </p:txBody>
      </p:sp>
      <p:sp>
        <p:nvSpPr>
          <p:cNvPr id="133" name="Google Shape;133;p7"/>
          <p:cNvSpPr/>
          <p:nvPr/>
        </p:nvSpPr>
        <p:spPr>
          <a:xfrm>
            <a:off x="7628060" y="5218374"/>
            <a:ext cx="8204200" cy="3426579"/>
          </a:xfrm>
          <a:prstGeom prst="rect">
            <a:avLst/>
          </a:prstGeom>
          <a:solidFill>
            <a:srgbClr val="FFFF00"/>
          </a:solidFill>
          <a:ln w="28575" cap="flat" cmpd="sng">
            <a:solidFill>
              <a:srgbClr val="2F2F2F"/>
            </a:solidFill>
            <a:prstDash val="solid"/>
            <a:miter lim="400000"/>
            <a:headEnd type="none" w="sm" len="sm"/>
            <a:tailEnd type="none" w="sm" len="sm"/>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5400"/>
              <a:buFont typeface="Helvetica Neue"/>
              <a:buNone/>
            </a:pPr>
            <a:endParaRPr sz="5400" b="0" i="0" u="none" strike="noStrike" cap="none" dirty="0">
              <a:solidFill>
                <a:srgbClr val="FF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0000"/>
              </a:buClr>
              <a:buSzPts val="5400"/>
              <a:buFont typeface="Helvetica Neue"/>
              <a:buNone/>
            </a:pPr>
            <a:r>
              <a:rPr lang="en-US" sz="5400" b="0" i="0" u="none" strike="noStrike" cap="none" dirty="0">
                <a:solidFill>
                  <a:srgbClr val="FF0000"/>
                </a:solidFill>
                <a:latin typeface="Helvetica Neue"/>
                <a:ea typeface="Helvetica Neue"/>
                <a:cs typeface="Helvetica Neue"/>
                <a:sym typeface="Helvetica Neue"/>
              </a:rPr>
              <a:t>Not to mention bitcoin mining!</a:t>
            </a:r>
            <a:endParaRPr dirty="0"/>
          </a:p>
          <a:p>
            <a:pPr marL="0" marR="0" lvl="0" indent="0" algn="ctr" rtl="0">
              <a:lnSpc>
                <a:spcPct val="100000"/>
              </a:lnSpc>
              <a:spcBef>
                <a:spcPts val="0"/>
              </a:spcBef>
              <a:spcAft>
                <a:spcPts val="0"/>
              </a:spcAft>
              <a:buClr>
                <a:srgbClr val="5E5E5E"/>
              </a:buClr>
              <a:buSzPts val="5400"/>
              <a:buFont typeface="Helvetica Neue"/>
              <a:buNone/>
            </a:pPr>
            <a:endParaRPr sz="5400" b="0" i="0" u="none" strike="noStrike" cap="none" dirty="0">
              <a:solidFill>
                <a:srgbClr val="FF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8"/>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a:t>Poor user interfaces can discriminate against differently-abled people.</a:t>
            </a:r>
            <a:endParaRPr/>
          </a:p>
        </p:txBody>
      </p:sp>
      <p:sp>
        <p:nvSpPr>
          <p:cNvPr id="139" name="Google Shape;139;p8"/>
          <p:cNvSpPr txBox="1">
            <a:spLocks noGrp="1"/>
          </p:cNvSpPr>
          <p:nvPr>
            <p:ph type="body" idx="1"/>
          </p:nvPr>
        </p:nvSpPr>
        <p:spPr>
          <a:xfrm>
            <a:off x="1139304" y="3053966"/>
            <a:ext cx="21971000"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Inclusivity and Accessibility: Domino’s Pizza LLC v. Robles</a:t>
            </a:r>
            <a:endParaRPr/>
          </a:p>
        </p:txBody>
      </p:sp>
      <p:pic>
        <p:nvPicPr>
          <p:cNvPr id="140" name="Google Shape;140;p8" descr="Image"/>
          <p:cNvPicPr preferRelativeResize="0"/>
          <p:nvPr/>
        </p:nvPicPr>
        <p:blipFill rotWithShape="1">
          <a:blip r:embed="rId3">
            <a:alphaModFix/>
          </a:blip>
          <a:srcRect/>
          <a:stretch/>
        </p:blipFill>
        <p:spPr>
          <a:xfrm>
            <a:off x="1100646" y="4437704"/>
            <a:ext cx="9753601" cy="10579101"/>
          </a:xfrm>
          <a:prstGeom prst="rect">
            <a:avLst/>
          </a:prstGeom>
          <a:noFill/>
          <a:ln>
            <a:noFill/>
          </a:ln>
        </p:spPr>
      </p:pic>
      <p:sp>
        <p:nvSpPr>
          <p:cNvPr id="141" name="Google Shape;141;p8"/>
          <p:cNvSpPr txBox="1"/>
          <p:nvPr/>
        </p:nvSpPr>
        <p:spPr>
          <a:xfrm>
            <a:off x="13529754" y="12766818"/>
            <a:ext cx="10758660" cy="829667"/>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sng" strike="noStrike" cap="none">
                <a:solidFill>
                  <a:srgbClr val="5E5E5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“Domino’s Would Rather Go to the Supreme Court Than Make Its Website Accessible to the Blind” by Brenna Houck, Eater Detroit</a:t>
            </a:r>
            <a:endParaRPr/>
          </a:p>
        </p:txBody>
      </p:sp>
      <p:pic>
        <p:nvPicPr>
          <p:cNvPr id="142" name="Google Shape;142;p8" descr="Image"/>
          <p:cNvPicPr preferRelativeResize="0"/>
          <p:nvPr/>
        </p:nvPicPr>
        <p:blipFill rotWithShape="1">
          <a:blip r:embed="rId5">
            <a:alphaModFix/>
          </a:blip>
          <a:srcRect t="4533"/>
          <a:stretch/>
        </p:blipFill>
        <p:spPr>
          <a:xfrm>
            <a:off x="11608975" y="6593391"/>
            <a:ext cx="12679439" cy="37805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005493"/>
              </a:buClr>
              <a:buSzPct val="100000"/>
              <a:buFont typeface="Helvetica Neue"/>
              <a:buNone/>
            </a:pPr>
            <a:r>
              <a:rPr lang="en-US"/>
              <a:t>Software Systems can be used to evade regulation.</a:t>
            </a:r>
            <a:endParaRPr/>
          </a:p>
        </p:txBody>
      </p:sp>
      <p:sp>
        <p:nvSpPr>
          <p:cNvPr id="148" name="Google Shape;148;p9"/>
          <p:cNvSpPr txBox="1">
            <a:spLocks noGrp="1"/>
          </p:cNvSpPr>
          <p:nvPr>
            <p:ph type="body" idx="1"/>
          </p:nvPr>
        </p:nvSpPr>
        <p:spPr>
          <a:xfrm>
            <a:off x="10065488" y="2530933"/>
            <a:ext cx="13941351" cy="93478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5500"/>
              <a:buFont typeface="Helvetica Neue"/>
              <a:buNone/>
            </a:pPr>
            <a:r>
              <a:rPr lang="en-US"/>
              <a:t>Example: Volkswagen diesel emissions</a:t>
            </a:r>
            <a:endParaRPr/>
          </a:p>
        </p:txBody>
      </p:sp>
      <p:pic>
        <p:nvPicPr>
          <p:cNvPr id="149" name="Google Shape;149;p9" descr="Image"/>
          <p:cNvPicPr preferRelativeResize="0"/>
          <p:nvPr/>
        </p:nvPicPr>
        <p:blipFill rotWithShape="1">
          <a:blip r:embed="rId3">
            <a:alphaModFix/>
          </a:blip>
          <a:srcRect/>
          <a:stretch/>
        </p:blipFill>
        <p:spPr>
          <a:xfrm>
            <a:off x="1880351" y="4033109"/>
            <a:ext cx="8585201" cy="8686801"/>
          </a:xfrm>
          <a:prstGeom prst="rect">
            <a:avLst/>
          </a:prstGeom>
          <a:noFill/>
          <a:ln>
            <a:noFill/>
          </a:ln>
        </p:spPr>
      </p:pic>
      <p:sp>
        <p:nvSpPr>
          <p:cNvPr id="150" name="Google Shape;150;p9"/>
          <p:cNvSpPr txBox="1"/>
          <p:nvPr/>
        </p:nvSpPr>
        <p:spPr>
          <a:xfrm>
            <a:off x="4689348" y="12900379"/>
            <a:ext cx="15005305" cy="46136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2400"/>
              <a:buFont typeface="Helvetica Neue"/>
              <a:buNone/>
            </a:pPr>
            <a:r>
              <a:rPr lang="en-US" sz="2400" b="0" i="0" u="sng" strike="noStrike" cap="none">
                <a:solidFill>
                  <a:srgbClr val="5E5E5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“How Volkswagen’s ‘Defeat Devices’ Worked” By Guilbert Gates, Jack Ewing, Karl Russell and Derek Watkins</a:t>
            </a:r>
            <a:endParaRPr/>
          </a:p>
        </p:txBody>
      </p:sp>
      <p:pic>
        <p:nvPicPr>
          <p:cNvPr id="151" name="Google Shape;151;p9" descr="Image"/>
          <p:cNvPicPr preferRelativeResize="0"/>
          <p:nvPr/>
        </p:nvPicPr>
        <p:blipFill rotWithShape="1">
          <a:blip r:embed="rId5">
            <a:alphaModFix/>
          </a:blip>
          <a:srcRect l="8093" t="5734"/>
          <a:stretch/>
        </p:blipFill>
        <p:spPr>
          <a:xfrm>
            <a:off x="12229745" y="4351994"/>
            <a:ext cx="10273984" cy="7595335"/>
          </a:xfrm>
          <a:prstGeom prst="rect">
            <a:avLst/>
          </a:prstGeom>
          <a:noFill/>
          <a:ln>
            <a:noFill/>
          </a:ln>
        </p:spPr>
      </p:pic>
      <p:sp>
        <p:nvSpPr>
          <p:cNvPr id="152" name="Google Shape;152;p9"/>
          <p:cNvSpPr txBox="1"/>
          <p:nvPr/>
        </p:nvSpPr>
        <p:spPr>
          <a:xfrm rot="-2156596">
            <a:off x="1121074" y="7073148"/>
            <a:ext cx="6232602" cy="771192"/>
          </a:xfrm>
          <a:prstGeom prst="rect">
            <a:avLst/>
          </a:prstGeom>
          <a:solidFill>
            <a:srgbClr val="ED220D"/>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4400"/>
              <a:buFont typeface="Helvetica Neue"/>
              <a:buNone/>
            </a:pPr>
            <a:r>
              <a:rPr lang="en-US" sz="4400" b="0" i="0" u="none" strike="noStrike" cap="none">
                <a:solidFill>
                  <a:srgbClr val="FFFFFF"/>
                </a:solidFill>
                <a:latin typeface="Helvetica Neue"/>
                <a:ea typeface="Helvetica Neue"/>
                <a:cs typeface="Helvetica Neue"/>
                <a:sym typeface="Helvetica Neue"/>
              </a:rPr>
              <a:t>$14.7 billion settlement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4100</Words>
  <Application>Microsoft Office PowerPoint</Application>
  <PresentationFormat>Custom</PresentationFormat>
  <Paragraphs>226</Paragraphs>
  <Slides>34</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Calibri</vt:lpstr>
      <vt:lpstr>Helvetica Neue</vt:lpstr>
      <vt:lpstr>Arial</vt:lpstr>
      <vt:lpstr>Verdana</vt:lpstr>
      <vt:lpstr>21_BasicWhite</vt:lpstr>
      <vt:lpstr>Office Theme</vt:lpstr>
      <vt:lpstr>CS 4530  Fundamentals of Software Engineering</vt:lpstr>
      <vt:lpstr> Learning Objectives for this Lesson</vt:lpstr>
      <vt:lpstr>From SE @ Google:</vt:lpstr>
      <vt:lpstr>Badly-engineered software can kill people</vt:lpstr>
      <vt:lpstr>Algorithmic sentencing systems can discriminate against Black defendants</vt:lpstr>
      <vt:lpstr>Algorithmic bias can discriminate against poorer consumers</vt:lpstr>
      <vt:lpstr>AI training systems can have serious impacts on climate.</vt:lpstr>
      <vt:lpstr>Poor user interfaces can discriminate against differently-abled people.</vt:lpstr>
      <vt:lpstr>Software Systems can be used to evade regulation.</vt:lpstr>
      <vt:lpstr>Software can be used in unanticipated ways</vt:lpstr>
      <vt:lpstr>Inequities can arise in many ways </vt:lpstr>
      <vt:lpstr>Engineering Equitable Software Requires Conscious Effort</vt:lpstr>
      <vt:lpstr>Every design decision advantages some and disadvantages others</vt:lpstr>
      <vt:lpstr>There are often conflicting values that must be reconciled</vt:lpstr>
      <vt:lpstr>How should we go about analyzing our software for equity?</vt:lpstr>
      <vt:lpstr>How can my software make a positive contribution?</vt:lpstr>
      <vt:lpstr>How can my software cause harm?</vt:lpstr>
      <vt:lpstr>What values might our software promote or diminish?</vt:lpstr>
      <vt:lpstr>Code of Ethics</vt:lpstr>
      <vt:lpstr>Code of Ethics</vt:lpstr>
      <vt:lpstr>Standards can give more concrete guidance.</vt:lpstr>
      <vt:lpstr>Standards can give more concrete guidance.</vt:lpstr>
      <vt:lpstr>Standards can give more concrete guidance.</vt:lpstr>
      <vt:lpstr>What actions can we take?</vt:lpstr>
      <vt:lpstr>Inclusiveness and Iteration are key</vt:lpstr>
      <vt:lpstr>Guidelines from Microsoft on how to create software for people that mitigates harm.  </vt:lpstr>
      <vt:lpstr>PowerPoint Presentation</vt:lpstr>
      <vt:lpstr>PowerPoint Presentation</vt:lpstr>
      <vt:lpstr>PowerPoint Presentation</vt:lpstr>
      <vt:lpstr>PowerPoint Presentation</vt:lpstr>
      <vt:lpstr>Where does this leave us?</vt:lpstr>
      <vt:lpstr>This lesson was about the harms that software can inflict </vt:lpstr>
      <vt:lpstr> Learning Objectives for this Lesson</vt:lpstr>
      <vt:lpstr>Learning Objectives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dc:title>
  <dc:creator>Mitchell Wand</dc:creator>
  <cp:lastModifiedBy>Bhutta, Adeel</cp:lastModifiedBy>
  <cp:revision>3</cp:revision>
  <dcterms:modified xsi:type="dcterms:W3CDTF">2022-11-17T03:46:09Z</dcterms:modified>
</cp:coreProperties>
</file>